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72" r:id="rId3"/>
    <p:sldId id="259" r:id="rId4"/>
    <p:sldId id="257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69" r:id="rId17"/>
  </p:sldIdLst>
  <p:sldSz cx="9144000" cy="6858000" type="screen4x3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26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子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按一下以編輯母片子標題樣式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526-3D71-B14E-B3E5-0B02E55BEBA7}" type="datetimeFigureOut">
              <a:rPr kumimoji="1" lang="zh-TW" altLang="en-US" smtClean="0"/>
              <a:t>16/7/28</a:t>
            </a:fld>
            <a:endParaRPr kumimoji="1"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24D43A-3FA5-3349-A09F-B76426E4BB58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526-3D71-B14E-B3E5-0B02E55BEBA7}" type="datetimeFigureOut">
              <a:rPr kumimoji="1" lang="zh-TW" altLang="en-US" smtClean="0"/>
              <a:t>16/7/28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D43A-3FA5-3349-A09F-B76426E4BB5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A24D43A-3FA5-3349-A09F-B76426E4BB58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526-3D71-B14E-B3E5-0B02E55BEBA7}" type="datetimeFigureOut">
              <a:rPr kumimoji="1" lang="zh-TW" altLang="en-US" smtClean="0"/>
              <a:t>16/7/28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526-3D71-B14E-B3E5-0B02E55BEBA7}" type="datetimeFigureOut">
              <a:rPr kumimoji="1" lang="zh-TW" altLang="en-US" smtClean="0"/>
              <a:t>16/7/28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A24D43A-3FA5-3349-A09F-B76426E4BB58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526-3D71-B14E-B3E5-0B02E55BEBA7}" type="datetimeFigureOut">
              <a:rPr kumimoji="1" lang="zh-TW" altLang="en-US" smtClean="0"/>
              <a:t>16/7/28</a:t>
            </a:fld>
            <a:endParaRPr kumimoji="1"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24D43A-3FA5-3349-A09F-B76426E4BB58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6FE1526-3D71-B14E-B3E5-0B02E55BEBA7}" type="datetimeFigureOut">
              <a:rPr kumimoji="1" lang="zh-TW" altLang="en-US" smtClean="0"/>
              <a:t>16/7/28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D43A-3FA5-3349-A09F-B76426E4BB58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526-3D71-B14E-B3E5-0B02E55BEBA7}" type="datetimeFigureOut">
              <a:rPr kumimoji="1" lang="zh-TW" altLang="en-US" smtClean="0"/>
              <a:t>16/7/28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1"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A24D43A-3FA5-3349-A09F-B76426E4BB58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526-3D71-B14E-B3E5-0B02E55BEBA7}" type="datetimeFigureOut">
              <a:rPr kumimoji="1" lang="zh-TW" altLang="en-US" smtClean="0"/>
              <a:t>16/7/28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A24D43A-3FA5-3349-A09F-B76426E4BB5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526-3D71-B14E-B3E5-0B02E55BEBA7}" type="datetimeFigureOut">
              <a:rPr kumimoji="1" lang="zh-TW" altLang="en-US" smtClean="0"/>
              <a:t>16/7/28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24D43A-3FA5-3349-A09F-B76426E4BB5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24D43A-3FA5-3349-A09F-B76426E4BB58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526-3D71-B14E-B3E5-0B02E55BEBA7}" type="datetimeFigureOut">
              <a:rPr kumimoji="1" lang="zh-TW" altLang="en-US" smtClean="0"/>
              <a:t>16/7/28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1"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A24D43A-3FA5-3349-A09F-B76426E4BB58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將圖片拖曳至版面配置區或按一下圖示以新增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6FE1526-3D71-B14E-B3E5-0B02E55BEBA7}" type="datetimeFigureOut">
              <a:rPr kumimoji="1" lang="zh-TW" altLang="en-US" smtClean="0"/>
              <a:t>16/7/28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1"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6FE1526-3D71-B14E-B3E5-0B02E55BEBA7}" type="datetimeFigureOut">
              <a:rPr kumimoji="1" lang="zh-TW" altLang="en-US" smtClean="0"/>
              <a:t>16/7/28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24D43A-3FA5-3349-A09F-B76426E4BB58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zh.wikipedia.org/wiki/%E5%8F%B0%E6%B9%BE" TargetMode="External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images4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26" y="1417638"/>
            <a:ext cx="8346404" cy="5440362"/>
          </a:xfrm>
          <a:prstGeom prst="rect">
            <a:avLst/>
          </a:prstGeom>
        </p:spPr>
      </p:pic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9038"/>
          </a:xfrm>
        </p:spPr>
        <p:txBody>
          <a:bodyPr>
            <a:normAutofit/>
          </a:bodyPr>
          <a:lstStyle/>
          <a:p>
            <a:r>
              <a:rPr kumimoji="1" lang="zh-TW" altLang="en-US" sz="6000" b="1" dirty="0" smtClean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性別平等電影讀書會</a:t>
            </a:r>
            <a:endParaRPr kumimoji="1" lang="zh-TW" altLang="en-US" sz="6000" b="1" dirty="0">
              <a:solidFill>
                <a:srgbClr val="FF6600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kumimoji="1" lang="en-US" altLang="zh-TW" dirty="0" smtClean="0"/>
          </a:p>
          <a:p>
            <a:endParaRPr kumimoji="1" lang="en-US" altLang="zh-TW" dirty="0" smtClean="0"/>
          </a:p>
          <a:p>
            <a:endParaRPr kumimoji="1" lang="en-US" altLang="zh-TW" dirty="0"/>
          </a:p>
          <a:p>
            <a:endParaRPr kumimoji="1" lang="en-US" altLang="zh-TW" dirty="0" smtClean="0"/>
          </a:p>
          <a:p>
            <a:endParaRPr kumimoji="1" lang="en-US" altLang="zh-TW" dirty="0"/>
          </a:p>
          <a:p>
            <a:pPr marL="0" indent="0">
              <a:buNone/>
            </a:pPr>
            <a:r>
              <a:rPr kumimoji="1" lang="en-US" altLang="zh-TW" dirty="0"/>
              <a:t> </a:t>
            </a:r>
            <a:r>
              <a:rPr kumimoji="1" lang="en-US" altLang="zh-TW" dirty="0" smtClean="0"/>
              <a:t>                      </a:t>
            </a:r>
            <a:r>
              <a:rPr kumimoji="1" lang="en-US" altLang="zh-TW" sz="4800" b="1" dirty="0" smtClean="0">
                <a:solidFill>
                  <a:srgbClr val="660066"/>
                </a:solidFill>
                <a:latin typeface="微軟正黑體"/>
                <a:ea typeface="微軟正黑體"/>
                <a:cs typeface="微軟正黑體"/>
              </a:rPr>
              <a:t> </a:t>
            </a:r>
          </a:p>
          <a:p>
            <a:pPr marL="0" indent="0">
              <a:buNone/>
            </a:pPr>
            <a:r>
              <a:rPr kumimoji="1" lang="en-US" altLang="zh-TW" sz="4800" b="1" dirty="0">
                <a:solidFill>
                  <a:srgbClr val="660066"/>
                </a:solidFill>
                <a:latin typeface="微軟正黑體"/>
                <a:ea typeface="微軟正黑體"/>
                <a:cs typeface="微軟正黑體"/>
              </a:rPr>
              <a:t> </a:t>
            </a:r>
            <a:r>
              <a:rPr kumimoji="1" lang="en-US" altLang="zh-TW" sz="4800" b="1" dirty="0" smtClean="0">
                <a:solidFill>
                  <a:srgbClr val="660066"/>
                </a:solidFill>
                <a:latin typeface="微軟正黑體"/>
                <a:ea typeface="微軟正黑體"/>
                <a:cs typeface="微軟正黑體"/>
              </a:rPr>
              <a:t>             </a:t>
            </a:r>
            <a:r>
              <a:rPr kumimoji="1" lang="zh-TW" altLang="en-US" sz="4800" b="1" dirty="0" smtClean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導讀：吳惠珍</a:t>
            </a:r>
            <a:endParaRPr kumimoji="1" lang="zh-TW" altLang="en-US" sz="4800" b="1" dirty="0">
              <a:solidFill>
                <a:srgbClr val="FF6600"/>
              </a:solidFill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3656910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20701"/>
          </a:xfrm>
        </p:spPr>
        <p:txBody>
          <a:bodyPr>
            <a:noAutofit/>
          </a:bodyPr>
          <a:lstStyle/>
          <a:p>
            <a:r>
              <a:rPr kumimoji="1" lang="zh-TW" altLang="en-US" sz="6000" b="1" dirty="0" smtClean="0">
                <a:solidFill>
                  <a:srgbClr val="FF6600"/>
                </a:solidFill>
              </a:rPr>
              <a:t>故事大綱</a:t>
            </a:r>
            <a:endParaRPr kumimoji="1" lang="zh-TW" altLang="en-US" sz="6000" b="1" dirty="0">
              <a:solidFill>
                <a:srgbClr val="FF6600"/>
              </a:soli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zh-TW" altLang="en-US" sz="5100" b="1" dirty="0" smtClean="0">
                <a:solidFill>
                  <a:srgbClr val="FF6600"/>
                </a:solidFill>
              </a:rPr>
              <a:t>。 </a:t>
            </a:r>
            <a:endParaRPr lang="zh-TW" altLang="en-US" sz="5100" b="1" dirty="0" smtClean="0">
              <a:solidFill>
                <a:srgbClr val="FF6600"/>
              </a:solidFill>
              <a:effectLst/>
            </a:endParaRPr>
          </a:p>
          <a:p>
            <a:r>
              <a:rPr lang="zh-TW" altLang="en-US" sz="12000" b="1" dirty="0">
                <a:solidFill>
                  <a:srgbClr val="FF6600"/>
                </a:solidFill>
              </a:rPr>
              <a:t>故事中酋長柯洛為找不到繼承人來延續祖先精神而憂心</a:t>
            </a:r>
            <a:r>
              <a:rPr lang="en-US" altLang="zh-TW" sz="12000" b="1" dirty="0">
                <a:solidFill>
                  <a:srgbClr val="FF6600"/>
                </a:solidFill>
              </a:rPr>
              <a:t>;</a:t>
            </a:r>
            <a:r>
              <a:rPr lang="zh-TW" altLang="en-US" sz="12000" b="1" dirty="0">
                <a:solidFill>
                  <a:srgbClr val="FF6600"/>
                </a:solidFill>
              </a:rPr>
              <a:t>更因傳子不傳女的心念蒙蔽了他 </a:t>
            </a:r>
            <a:r>
              <a:rPr lang="zh-TW" altLang="en-US" sz="12000" b="1" dirty="0" smtClean="0">
                <a:solidFill>
                  <a:srgbClr val="FF6600"/>
                </a:solidFill>
              </a:rPr>
              <a:t>的雙</a:t>
            </a:r>
            <a:r>
              <a:rPr lang="zh-TW" altLang="en-US" sz="12000" b="1" dirty="0">
                <a:solidFill>
                  <a:srgbClr val="FF6600"/>
                </a:solidFill>
              </a:rPr>
              <a:t>眼。直到一連串的事發生</a:t>
            </a:r>
            <a:r>
              <a:rPr lang="en-US" altLang="zh-TW" sz="12000" b="1" dirty="0">
                <a:solidFill>
                  <a:srgbClr val="FF6600"/>
                </a:solidFill>
              </a:rPr>
              <a:t>,</a:t>
            </a:r>
            <a:r>
              <a:rPr lang="zh-TW" altLang="en-US" sz="12000" b="1" dirty="0">
                <a:solidFill>
                  <a:srgbClr val="FF6600"/>
                </a:solidFill>
              </a:rPr>
              <a:t>而小派也一次又一次用她的努力</a:t>
            </a:r>
            <a:r>
              <a:rPr lang="en-US" altLang="zh-TW" sz="12000" b="1" dirty="0">
                <a:solidFill>
                  <a:srgbClr val="FF6600"/>
                </a:solidFill>
              </a:rPr>
              <a:t>,</a:t>
            </a:r>
            <a:r>
              <a:rPr lang="zh-TW" altLang="en-US" sz="12000" b="1" dirty="0">
                <a:solidFill>
                  <a:srgbClr val="FF6600"/>
                </a:solidFill>
              </a:rPr>
              <a:t>學習族人留下</a:t>
            </a:r>
            <a:r>
              <a:rPr lang="en-US" altLang="zh-TW" sz="12000" b="1" dirty="0">
                <a:solidFill>
                  <a:srgbClr val="FF6600"/>
                </a:solidFill>
              </a:rPr>
              <a:t>,</a:t>
            </a:r>
            <a:r>
              <a:rPr lang="zh-TW" altLang="en-US" sz="12000" b="1" dirty="0">
                <a:solidFill>
                  <a:srgbClr val="FF6600"/>
                </a:solidFill>
              </a:rPr>
              <a:t>讓她引以 為傲的傳統。更在每一次的困難中勇敢面對</a:t>
            </a:r>
            <a:r>
              <a:rPr lang="en-US" altLang="zh-TW" sz="12000" b="1" dirty="0">
                <a:solidFill>
                  <a:srgbClr val="FF6600"/>
                </a:solidFill>
              </a:rPr>
              <a:t>;</a:t>
            </a:r>
            <a:r>
              <a:rPr lang="zh-TW" altLang="en-US" sz="12000" b="1" dirty="0">
                <a:solidFill>
                  <a:srgbClr val="FF6600"/>
                </a:solidFill>
              </a:rPr>
              <a:t>即使祖父屢次對她的不認同</a:t>
            </a:r>
            <a:r>
              <a:rPr lang="en-US" altLang="zh-TW" sz="12000" b="1" dirty="0">
                <a:solidFill>
                  <a:srgbClr val="FF6600"/>
                </a:solidFill>
              </a:rPr>
              <a:t>,</a:t>
            </a:r>
            <a:r>
              <a:rPr lang="zh-TW" altLang="en-US" sz="12000" b="1" dirty="0">
                <a:solidFill>
                  <a:srgbClr val="FF6600"/>
                </a:solidFill>
              </a:rPr>
              <a:t>她仍舊感受祖父 對她的愛永遠都在 </a:t>
            </a:r>
            <a:endParaRPr lang="en-US" altLang="zh-TW" sz="12000" b="1" dirty="0" smtClean="0">
              <a:solidFill>
                <a:srgbClr val="FF6600"/>
              </a:solidFill>
            </a:endParaRPr>
          </a:p>
          <a:p>
            <a:endParaRPr lang="en-US" altLang="zh-TW" sz="7600" dirty="0">
              <a:effectLst/>
            </a:endParaRPr>
          </a:p>
          <a:p>
            <a:endParaRPr lang="en-US" altLang="zh-TW" sz="7600" dirty="0" smtClean="0"/>
          </a:p>
          <a:p>
            <a:endParaRPr lang="zh-TW" altLang="en-US" sz="7600" dirty="0" smtClean="0">
              <a:effectLst/>
            </a:endParaRPr>
          </a:p>
          <a:p>
            <a:endParaRPr lang="zh-TW" altLang="en-US" sz="7600" dirty="0" smtClean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7763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/>
            </a:r>
            <a:br>
              <a:rPr lang="en-US" altLang="zh-TW" dirty="0"/>
            </a:br>
            <a:endParaRPr kumimoji="1"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dist">
              <a:buNone/>
            </a:pPr>
            <a:r>
              <a:rPr kumimoji="1" lang="zh-TW" altLang="en-US" sz="6000" b="1" dirty="0" smtClean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請看電影</a:t>
            </a:r>
            <a:endParaRPr kumimoji="1" lang="zh-TW" altLang="en-US" sz="6000" b="1" dirty="0">
              <a:solidFill>
                <a:srgbClr val="FF6600"/>
              </a:solidFill>
              <a:latin typeface="微軟正黑體"/>
              <a:ea typeface="微軟正黑體"/>
              <a:cs typeface="微軟正黑體"/>
            </a:endParaRPr>
          </a:p>
        </p:txBody>
      </p:sp>
      <p:pic>
        <p:nvPicPr>
          <p:cNvPr id="6" name="圖片 5" descr="images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3" y="3054721"/>
            <a:ext cx="4324405" cy="325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830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1718"/>
          </a:xfrm>
        </p:spPr>
        <p:txBody>
          <a:bodyPr>
            <a:noAutofit/>
          </a:bodyPr>
          <a:lstStyle/>
          <a:p>
            <a:r>
              <a:rPr kumimoji="1" lang="zh-TW" altLang="en-US" sz="6000" b="1" dirty="0" smtClean="0">
                <a:solidFill>
                  <a:srgbClr val="FF6600"/>
                </a:solidFill>
              </a:rPr>
              <a:t>影片討論</a:t>
            </a:r>
            <a:endParaRPr kumimoji="1" lang="zh-TW" altLang="en-US" sz="6000" b="1" dirty="0">
              <a:solidFill>
                <a:srgbClr val="FF66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36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毛利人是南太平洋上紐西蘭這個國家的原住民</a:t>
            </a:r>
            <a:r>
              <a:rPr lang="en-US" altLang="zh-TW" sz="36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,</a:t>
            </a:r>
            <a:r>
              <a:rPr lang="zh-TW" altLang="en-US" sz="36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你知道他們代代相傳有哪 些傳統的觀念和作法</a:t>
            </a:r>
            <a:r>
              <a:rPr lang="en-US" altLang="zh-TW" sz="36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?</a:t>
            </a:r>
            <a:r>
              <a:rPr lang="zh-TW" altLang="en-US" sz="36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他們有哪些文化特色</a:t>
            </a:r>
            <a:r>
              <a:rPr lang="en-US" altLang="zh-TW" sz="36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? </a:t>
            </a:r>
            <a:endParaRPr lang="en-US" altLang="zh-TW" sz="3600" b="1" dirty="0" smtClean="0">
              <a:solidFill>
                <a:srgbClr val="FF6600"/>
              </a:solidFill>
              <a:latin typeface="微軟正黑體"/>
              <a:ea typeface="微軟正黑體"/>
              <a:cs typeface="微軟正黑體"/>
            </a:endParaRPr>
          </a:p>
          <a:p>
            <a:endParaRPr lang="en-US" altLang="zh-TW" sz="3600" b="1" dirty="0">
              <a:solidFill>
                <a:srgbClr val="FF6600"/>
              </a:solidFill>
              <a:effectLst/>
              <a:latin typeface="微軟正黑體"/>
              <a:ea typeface="微軟正黑體"/>
              <a:cs typeface="微軟正黑體"/>
            </a:endParaRPr>
          </a:p>
          <a:p>
            <a:r>
              <a:rPr lang="zh-TW" altLang="en-US" sz="36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小女孩的爸爸放棄承接酋長的頭銜</a:t>
            </a:r>
            <a:r>
              <a:rPr lang="en-US" altLang="zh-TW" sz="36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,</a:t>
            </a:r>
            <a:r>
              <a:rPr lang="zh-TW" altLang="en-US" sz="36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遠走他鄉</a:t>
            </a:r>
            <a:r>
              <a:rPr lang="en-US" altLang="zh-TW" sz="36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,</a:t>
            </a:r>
            <a:r>
              <a:rPr lang="zh-TW" altLang="en-US" sz="36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選擇自己未來的人生</a:t>
            </a:r>
            <a:r>
              <a:rPr lang="en-US" altLang="zh-TW" sz="36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,</a:t>
            </a:r>
            <a:r>
              <a:rPr lang="zh-TW" altLang="en-US" sz="36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你 對他的作法有何感想</a:t>
            </a:r>
            <a:r>
              <a:rPr lang="en-US" altLang="zh-TW" sz="36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? </a:t>
            </a:r>
            <a:endParaRPr lang="zh-TW" altLang="en-US" sz="3600" b="1" dirty="0" smtClean="0">
              <a:solidFill>
                <a:srgbClr val="FF6600"/>
              </a:solidFill>
              <a:effectLst/>
              <a:latin typeface="微軟正黑體"/>
              <a:ea typeface="微軟正黑體"/>
              <a:cs typeface="微軟正黑體"/>
            </a:endParaRPr>
          </a:p>
          <a:p>
            <a:endParaRPr lang="zh-TW" altLang="en-US" dirty="0" smtClean="0">
              <a:effectLst/>
            </a:endParaRP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235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40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小女孩的爸爸放棄承接酋長的頭銜</a:t>
            </a:r>
            <a:r>
              <a:rPr lang="en-US" altLang="zh-TW" sz="40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,</a:t>
            </a:r>
            <a:r>
              <a:rPr lang="zh-TW" altLang="en-US" sz="40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遠走他鄉</a:t>
            </a:r>
            <a:r>
              <a:rPr lang="en-US" altLang="zh-TW" sz="40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,</a:t>
            </a:r>
            <a:r>
              <a:rPr lang="zh-TW" altLang="en-US" sz="40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選擇自己未來的人生</a:t>
            </a:r>
            <a:r>
              <a:rPr lang="en-US" altLang="zh-TW" sz="40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,</a:t>
            </a:r>
            <a:r>
              <a:rPr lang="zh-TW" altLang="en-US" sz="40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你 對他的作法有何感想</a:t>
            </a:r>
            <a:r>
              <a:rPr lang="en-US" altLang="zh-TW" sz="40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? </a:t>
            </a:r>
            <a:endParaRPr lang="en-US" altLang="zh-TW" sz="4000" b="1" dirty="0" smtClean="0">
              <a:solidFill>
                <a:srgbClr val="FF6600"/>
              </a:solidFill>
              <a:latin typeface="微軟正黑體"/>
              <a:ea typeface="微軟正黑體"/>
              <a:cs typeface="微軟正黑體"/>
            </a:endParaRPr>
          </a:p>
          <a:p>
            <a:endParaRPr lang="en-US" altLang="zh-TW" dirty="0">
              <a:effectLst/>
            </a:endParaRPr>
          </a:p>
          <a:p>
            <a:endParaRPr lang="en-US" altLang="zh-TW" dirty="0" smtClean="0"/>
          </a:p>
          <a:p>
            <a:endParaRPr lang="zh-TW" altLang="en-US" dirty="0" smtClean="0">
              <a:effectLst/>
            </a:endParaRPr>
          </a:p>
          <a:p>
            <a:endParaRPr kumimoji="1" lang="zh-TW" altLang="en-US" dirty="0"/>
          </a:p>
        </p:txBody>
      </p:sp>
      <p:pic>
        <p:nvPicPr>
          <p:cNvPr id="4" name="圖片 3" descr="imagesㄧ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41" y="4052797"/>
            <a:ext cx="2666831" cy="224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355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1191"/>
          </a:xfrm>
        </p:spPr>
        <p:txBody>
          <a:bodyPr>
            <a:noAutofit/>
          </a:bodyPr>
          <a:lstStyle/>
          <a:p>
            <a:r>
              <a:rPr kumimoji="1" lang="zh-TW" altLang="en-US" sz="6000" dirty="0" smtClean="0">
                <a:solidFill>
                  <a:srgbClr val="FF6600"/>
                </a:solidFill>
              </a:rPr>
              <a:t>兩</a:t>
            </a:r>
            <a:r>
              <a:rPr kumimoji="1" lang="zh-TW" altLang="en-US" sz="6000" dirty="0" smtClean="0">
                <a:solidFill>
                  <a:srgbClr val="FF6600"/>
                </a:solidFill>
              </a:rPr>
              <a:t>性議</a:t>
            </a:r>
            <a:r>
              <a:rPr kumimoji="1" lang="zh-TW" altLang="en-US" sz="6000" dirty="0" smtClean="0">
                <a:solidFill>
                  <a:srgbClr val="FF6600"/>
                </a:solidFill>
              </a:rPr>
              <a:t>題</a:t>
            </a:r>
            <a:r>
              <a:rPr kumimoji="1" lang="zh-TW" altLang="en-US" sz="6000" dirty="0" smtClean="0">
                <a:solidFill>
                  <a:srgbClr val="FF6600"/>
                </a:solidFill>
              </a:rPr>
              <a:t>討論</a:t>
            </a:r>
            <a:endParaRPr kumimoji="1" lang="zh-TW" altLang="en-US" sz="6000" dirty="0">
              <a:solidFill>
                <a:srgbClr val="FF66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>
            <a:normAutofit/>
          </a:bodyPr>
          <a:lstStyle/>
          <a:p>
            <a:r>
              <a:rPr kumimoji="1" lang="zh-TW" altLang="en-US" sz="5400" b="1" dirty="0" smtClean="0">
                <a:solidFill>
                  <a:srgbClr val="FF6600"/>
                </a:solidFill>
              </a:rPr>
              <a:t>本片說到哪些兩性不公平？</a:t>
            </a:r>
            <a:endParaRPr kumimoji="1" lang="en-US" altLang="zh-TW" sz="5400" b="1" dirty="0" smtClean="0">
              <a:solidFill>
                <a:srgbClr val="FF6600"/>
              </a:solidFill>
            </a:endParaRPr>
          </a:p>
          <a:p>
            <a:endParaRPr kumimoji="1" lang="en-US" altLang="zh-TW" sz="5400" b="1" dirty="0" smtClean="0">
              <a:solidFill>
                <a:srgbClr val="FF6600"/>
              </a:solidFill>
            </a:endParaRPr>
          </a:p>
          <a:p>
            <a:r>
              <a:rPr kumimoji="1" lang="zh-TW" altLang="en-US" sz="5400" b="1" dirty="0" smtClean="0">
                <a:solidFill>
                  <a:srgbClr val="FF6600"/>
                </a:solidFill>
              </a:rPr>
              <a:t>你如何看待？</a:t>
            </a:r>
            <a:endParaRPr kumimoji="1" lang="zh-TW" altLang="en-US" sz="54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196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274639"/>
            <a:ext cx="9144000" cy="2712325"/>
          </a:xfrm>
        </p:spPr>
        <p:txBody>
          <a:bodyPr>
            <a:normAutofit/>
          </a:bodyPr>
          <a:lstStyle/>
          <a:p>
            <a:r>
              <a:rPr kumimoji="1" lang="zh-TW" altLang="en-US" sz="6000" dirty="0" smtClean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印象最深刻一幕？</a:t>
            </a:r>
            <a:endParaRPr kumimoji="1" lang="zh-TW" altLang="en-US" sz="6000" dirty="0">
              <a:solidFill>
                <a:srgbClr val="FF6600"/>
              </a:solidFill>
              <a:latin typeface="微軟正黑體"/>
              <a:ea typeface="微軟正黑體"/>
              <a:cs typeface="微軟正黑體"/>
            </a:endParaRPr>
          </a:p>
        </p:txBody>
      </p:sp>
      <p:pic>
        <p:nvPicPr>
          <p:cNvPr id="4" name="圖片 3" descr="67bOOOPIC3c.jpg!qt22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88" y="3780595"/>
            <a:ext cx="8781112" cy="272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493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1071925"/>
          </a:xfrm>
        </p:spPr>
        <p:txBody>
          <a:bodyPr>
            <a:noAutofit/>
          </a:bodyPr>
          <a:lstStyle/>
          <a:p>
            <a:r>
              <a:rPr kumimoji="1" lang="zh-TW" altLang="en-US" sz="6000" dirty="0" smtClean="0">
                <a:solidFill>
                  <a:srgbClr val="FF6600"/>
                </a:solidFill>
              </a:rPr>
              <a:t>下週電影預告</a:t>
            </a:r>
            <a:endParaRPr kumimoji="1" lang="zh-TW" altLang="en-US" sz="6000" dirty="0">
              <a:solidFill>
                <a:srgbClr val="FF66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indent="0">
              <a:buNone/>
            </a:pPr>
            <a:r>
              <a:rPr kumimoji="1" lang="en-US" altLang="zh-TW" sz="6000" b="1" dirty="0" smtClean="0">
                <a:ln/>
                <a:solidFill>
                  <a:schemeClr val="accent3"/>
                </a:solidFill>
                <a:latin typeface="+mj-ea"/>
                <a:ea typeface="+mj-ea"/>
              </a:rPr>
              <a:t>        </a:t>
            </a:r>
          </a:p>
          <a:p>
            <a:pPr marL="0" indent="0">
              <a:buNone/>
            </a:pPr>
            <a:r>
              <a:rPr kumimoji="1" lang="en-US" altLang="zh-TW" sz="6000" b="1" dirty="0">
                <a:ln/>
                <a:solidFill>
                  <a:schemeClr val="accent3"/>
                </a:solidFill>
                <a:latin typeface="+mj-ea"/>
                <a:ea typeface="+mj-ea"/>
              </a:rPr>
              <a:t> </a:t>
            </a:r>
            <a:r>
              <a:rPr kumimoji="1" lang="en-US" altLang="zh-TW" sz="6000" b="1" dirty="0" smtClean="0">
                <a:ln/>
                <a:solidFill>
                  <a:schemeClr val="accent3"/>
                </a:solidFill>
                <a:latin typeface="+mj-ea"/>
                <a:ea typeface="+mj-ea"/>
              </a:rPr>
              <a:t>    </a:t>
            </a:r>
            <a:r>
              <a:rPr kumimoji="1" lang="zh-TW" altLang="en-US" sz="8000" b="1" dirty="0" smtClean="0">
                <a:ln/>
                <a:solidFill>
                  <a:srgbClr val="FF6600"/>
                </a:solidFill>
                <a:latin typeface="+mj-ea"/>
                <a:ea typeface="+mj-ea"/>
              </a:rPr>
              <a:t>當幸福來敲門</a:t>
            </a:r>
            <a:endParaRPr kumimoji="1" lang="zh-TW" altLang="en-US" sz="8000" b="1" dirty="0">
              <a:ln/>
              <a:solidFill>
                <a:srgbClr val="FF6600"/>
              </a:solidFill>
              <a:latin typeface="+mj-ea"/>
              <a:ea typeface="+mj-ea"/>
            </a:endParaRPr>
          </a:p>
        </p:txBody>
      </p:sp>
      <p:pic>
        <p:nvPicPr>
          <p:cNvPr id="14" name="圖片 13" descr="64258PICYc3.jpg!qt22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65" y="3952747"/>
            <a:ext cx="3543807" cy="2146301"/>
          </a:xfrm>
          <a:prstGeom prst="rect">
            <a:avLst/>
          </a:prstGeom>
        </p:spPr>
      </p:pic>
      <p:pic>
        <p:nvPicPr>
          <p:cNvPr id="15" name="圖片 14" descr="64258PICYc3.jpg!qt22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3952747"/>
            <a:ext cx="3543807" cy="214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843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6134"/>
          </a:xfrm>
        </p:spPr>
        <p:txBody>
          <a:bodyPr>
            <a:noAutofit/>
          </a:bodyPr>
          <a:lstStyle/>
          <a:p>
            <a:r>
              <a:rPr kumimoji="1" lang="en-US" altLang="zh-TW" sz="6000" b="1" dirty="0" smtClean="0">
                <a:solidFill>
                  <a:srgbClr val="FF6600"/>
                </a:solidFill>
              </a:rPr>
              <a:t/>
            </a:r>
            <a:br>
              <a:rPr kumimoji="1" lang="en-US" altLang="zh-TW" sz="6000" b="1" dirty="0" smtClean="0">
                <a:solidFill>
                  <a:srgbClr val="FF6600"/>
                </a:solidFill>
              </a:rPr>
            </a:br>
            <a:r>
              <a:rPr kumimoji="1" lang="zh-TW" altLang="en-US" sz="6000" b="1" dirty="0" smtClean="0">
                <a:solidFill>
                  <a:srgbClr val="FF6600"/>
                </a:solidFill>
              </a:rPr>
              <a:t>性別平等討論</a:t>
            </a:r>
            <a:endParaRPr kumimoji="1" lang="zh-TW" altLang="en-US" sz="6000" b="1" dirty="0">
              <a:solidFill>
                <a:srgbClr val="FF66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zh-TW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日常生活中，有哪些傳統習俗仍</a:t>
            </a:r>
            <a:r>
              <a:rPr kumimoji="1" lang="zh-TW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存</a:t>
            </a:r>
            <a:r>
              <a:rPr kumimoji="1" lang="zh-TW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在性別不平等？</a:t>
            </a:r>
            <a:r>
              <a:rPr kumimoji="1" lang="zh-TW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應該如何改善？</a:t>
            </a:r>
            <a:endParaRPr kumimoji="1" lang="en-US" altLang="zh-TW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kumimoji="1" lang="en-US" altLang="zh-TW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kumimoji="1" lang="en-US" altLang="zh-TW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kumimoji="1" lang="zh-TW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除了尊重父姓之外，父系優先的禮俗傳統，還出現在哪些地方</a:t>
            </a:r>
            <a:r>
              <a:rPr kumimoji="1"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？</a:t>
            </a:r>
            <a:endParaRPr kumimoji="1" lang="en-US" altLang="zh-TW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724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1007385"/>
          </a:xfrm>
        </p:spPr>
        <p:txBody>
          <a:bodyPr>
            <a:normAutofit/>
          </a:bodyPr>
          <a:lstStyle/>
          <a:p>
            <a:r>
              <a:rPr kumimoji="1" lang="zh-TW" altLang="en-US" sz="6000" b="1" dirty="0" smtClean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毛利人起源</a:t>
            </a:r>
            <a:endParaRPr kumimoji="1" lang="zh-TW" altLang="en-US" sz="6000" b="1" dirty="0">
              <a:solidFill>
                <a:srgbClr val="FF6600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當前較</a:t>
            </a:r>
            <a:r>
              <a:rPr lang="zh-TW" altLang="en-US" sz="48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普遍獲接受的理論</a:t>
            </a:r>
            <a:r>
              <a:rPr lang="zh-TW" altLang="en-US" sz="4800" b="1" dirty="0" smtClean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是他們是主要來源於</a:t>
            </a:r>
            <a:r>
              <a:rPr lang="zh-TW" altLang="en-US" sz="5400" b="1" dirty="0" smtClean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台灣</a:t>
            </a:r>
            <a:endParaRPr lang="en-US" altLang="zh-TW" sz="4800" b="1" dirty="0" smtClean="0">
              <a:solidFill>
                <a:srgbClr val="FF6600"/>
              </a:solidFill>
              <a:latin typeface="微軟正黑體"/>
              <a:ea typeface="微軟正黑體"/>
              <a:cs typeface="微軟正黑體"/>
              <a:hlinkClick r:id="rId2"/>
            </a:endParaRPr>
          </a:p>
          <a:p>
            <a:r>
              <a:rPr lang="zh-TW" altLang="en-US" sz="4800" b="1" dirty="0" smtClean="0">
                <a:solidFill>
                  <a:srgbClr val="660066"/>
                </a:solidFill>
                <a:latin typeface="微軟正黑體"/>
                <a:ea typeface="微軟正黑體"/>
                <a:cs typeface="微軟正黑體"/>
                <a:hlinkClick r:id="rId2"/>
              </a:rPr>
              <a:t>紐</a:t>
            </a:r>
            <a:r>
              <a:rPr lang="zh-TW" altLang="en-US" sz="4800" b="1" dirty="0">
                <a:solidFill>
                  <a:srgbClr val="660066"/>
                </a:solidFill>
                <a:latin typeface="微軟正黑體"/>
                <a:ea typeface="微軟正黑體"/>
                <a:cs typeface="微軟正黑體"/>
                <a:hlinkClick r:id="rId2"/>
              </a:rPr>
              <a:t>西蘭的玻里尼西亞人的一支</a:t>
            </a:r>
            <a:r>
              <a:rPr lang="zh-TW" altLang="en-US" sz="48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  <a:hlinkClick r:id="rId2"/>
              </a:rPr>
              <a:t>。</a:t>
            </a:r>
            <a:endParaRPr kumimoji="1" lang="zh-TW" altLang="en-US" sz="4800" b="1" dirty="0">
              <a:solidFill>
                <a:srgbClr val="FF6600"/>
              </a:solidFill>
              <a:latin typeface="微軟正黑體"/>
              <a:ea typeface="微軟正黑體"/>
              <a:cs typeface="微軟正黑體"/>
            </a:endParaRPr>
          </a:p>
        </p:txBody>
      </p:sp>
      <p:pic>
        <p:nvPicPr>
          <p:cNvPr id="4" name="圖片 3" descr="91h58PICMSv.jpg!qt22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767" y="4600612"/>
            <a:ext cx="1493905" cy="149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0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04386"/>
          </a:xfrm>
        </p:spPr>
        <p:txBody>
          <a:bodyPr>
            <a:noAutofit/>
          </a:bodyPr>
          <a:lstStyle/>
          <a:p>
            <a:r>
              <a:rPr kumimoji="1" lang="zh-TW" altLang="en-US" sz="6000" b="1" dirty="0" smtClean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毛利人</a:t>
            </a:r>
            <a:endParaRPr kumimoji="1" lang="zh-TW" altLang="en-US" sz="6000" b="1" dirty="0">
              <a:solidFill>
                <a:srgbClr val="FF6600"/>
              </a:solidFill>
              <a:latin typeface="微軟正黑體"/>
              <a:ea typeface="微軟正黑體"/>
              <a:cs typeface="微軟正黑體"/>
            </a:endParaRPr>
          </a:p>
        </p:txBody>
      </p:sp>
      <p:pic>
        <p:nvPicPr>
          <p:cNvPr id="4" name="內容版面配置區 3" descr="250px-Te_Puni_Maori_Chief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292" r="-842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47584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98448"/>
          </a:xfrm>
        </p:spPr>
        <p:txBody>
          <a:bodyPr>
            <a:noAutofit/>
          </a:bodyPr>
          <a:lstStyle/>
          <a:p>
            <a:r>
              <a:rPr kumimoji="1" lang="zh-TW" altLang="en-US" sz="6000" dirty="0" smtClean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毛利人雕像</a:t>
            </a:r>
            <a:endParaRPr kumimoji="1" lang="zh-TW" altLang="en-US" sz="6000" dirty="0">
              <a:solidFill>
                <a:srgbClr val="FF6600"/>
              </a:solidFill>
              <a:latin typeface="微軟正黑體"/>
              <a:ea typeface="微軟正黑體"/>
              <a:cs typeface="微軟正黑體"/>
            </a:endParaRPr>
          </a:p>
        </p:txBody>
      </p:sp>
      <p:pic>
        <p:nvPicPr>
          <p:cNvPr id="4" name="內容版面配置區 3" descr="220px-Poumatua2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886" r="-408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0184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1007385"/>
          </a:xfrm>
        </p:spPr>
        <p:txBody>
          <a:bodyPr>
            <a:normAutofit/>
          </a:bodyPr>
          <a:lstStyle/>
          <a:p>
            <a:r>
              <a:rPr kumimoji="1" lang="zh-TW" altLang="en-US" sz="6000" b="1" dirty="0" smtClean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毛利文化</a:t>
            </a:r>
            <a:endParaRPr kumimoji="1" lang="zh-TW" altLang="en-US" sz="6000" b="1" dirty="0">
              <a:solidFill>
                <a:srgbClr val="FF6600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4800" b="1" dirty="0" smtClean="0">
                <a:solidFill>
                  <a:srgbClr val="FF6600"/>
                </a:solidFill>
              </a:rPr>
              <a:t>紐西蘭的民族文化</a:t>
            </a:r>
            <a:endParaRPr kumimoji="1" lang="en-US" altLang="zh-TW" sz="4800" b="1" dirty="0" smtClean="0">
              <a:solidFill>
                <a:srgbClr val="FF6600"/>
              </a:solidFill>
            </a:endParaRPr>
          </a:p>
          <a:p>
            <a:r>
              <a:rPr kumimoji="1" lang="zh-TW" altLang="en-US" sz="4800" b="1" dirty="0" smtClean="0">
                <a:solidFill>
                  <a:srgbClr val="FF6600"/>
                </a:solidFill>
              </a:rPr>
              <a:t>紋身</a:t>
            </a:r>
            <a:r>
              <a:rPr kumimoji="1" lang="en-US" altLang="zh-TW" sz="4800" b="1" dirty="0" smtClean="0">
                <a:solidFill>
                  <a:srgbClr val="FF6600"/>
                </a:solidFill>
              </a:rPr>
              <a:t>  </a:t>
            </a:r>
            <a:r>
              <a:rPr kumimoji="1" lang="zh-TW" altLang="en-US" sz="4800" b="1" dirty="0" smtClean="0">
                <a:solidFill>
                  <a:srgbClr val="FF6600"/>
                </a:solidFill>
              </a:rPr>
              <a:t>戰舞</a:t>
            </a:r>
            <a:r>
              <a:rPr kumimoji="1" lang="en-US" altLang="zh-TW" sz="4800" b="1" dirty="0" smtClean="0">
                <a:solidFill>
                  <a:srgbClr val="FF6600"/>
                </a:solidFill>
              </a:rPr>
              <a:t>  </a:t>
            </a:r>
            <a:r>
              <a:rPr kumimoji="1" lang="zh-TW" altLang="en-US" sz="4800" b="1" dirty="0" smtClean="0">
                <a:solidFill>
                  <a:srgbClr val="FF6600"/>
                </a:solidFill>
              </a:rPr>
              <a:t>民間藝術</a:t>
            </a:r>
            <a:endParaRPr kumimoji="1" lang="en-US" altLang="zh-TW" sz="4800" b="1" dirty="0" smtClean="0">
              <a:solidFill>
                <a:srgbClr val="FF6600"/>
              </a:solidFill>
            </a:endParaRPr>
          </a:p>
          <a:p>
            <a:r>
              <a:rPr kumimoji="1" lang="zh-TW" altLang="en-US" sz="4800" b="1" dirty="0" smtClean="0">
                <a:solidFill>
                  <a:srgbClr val="FF6600"/>
                </a:solidFill>
              </a:rPr>
              <a:t>擅長雕刻</a:t>
            </a:r>
            <a:r>
              <a:rPr kumimoji="1" lang="en-US" altLang="zh-TW" sz="4800" b="1" dirty="0" smtClean="0">
                <a:solidFill>
                  <a:srgbClr val="FF6600"/>
                </a:solidFill>
              </a:rPr>
              <a:t>   </a:t>
            </a:r>
            <a:r>
              <a:rPr kumimoji="1" lang="zh-TW" altLang="en-US" sz="4800" b="1" dirty="0" smtClean="0">
                <a:solidFill>
                  <a:srgbClr val="FF6600"/>
                </a:solidFill>
              </a:rPr>
              <a:t>編織</a:t>
            </a:r>
            <a:r>
              <a:rPr kumimoji="1" lang="en-US" altLang="zh-TW" sz="4800" b="1" dirty="0" smtClean="0">
                <a:solidFill>
                  <a:srgbClr val="FF6600"/>
                </a:solidFill>
              </a:rPr>
              <a:t> </a:t>
            </a:r>
            <a:endParaRPr kumimoji="1" lang="zh-TW" altLang="en-US" sz="48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462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98448"/>
          </a:xfrm>
        </p:spPr>
        <p:txBody>
          <a:bodyPr>
            <a:normAutofit/>
          </a:bodyPr>
          <a:lstStyle/>
          <a:p>
            <a:r>
              <a:rPr kumimoji="1" lang="zh-TW" altLang="en-US" sz="6000" dirty="0" smtClean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毛</a:t>
            </a:r>
            <a:r>
              <a:rPr kumimoji="1" lang="zh-TW" altLang="en-US" sz="6700" dirty="0" smtClean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利社會文化</a:t>
            </a:r>
            <a:endParaRPr kumimoji="1" lang="zh-TW" altLang="en-US" sz="6700" dirty="0">
              <a:solidFill>
                <a:srgbClr val="FF6600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4800" b="1" dirty="0" smtClean="0">
                <a:solidFill>
                  <a:srgbClr val="FF6600"/>
                </a:solidFill>
              </a:rPr>
              <a:t>嫁娶，作戰，宗教等都一切以</a:t>
            </a:r>
            <a:endParaRPr kumimoji="1" lang="en-US" altLang="zh-TW" sz="4800" b="1" dirty="0" smtClean="0">
              <a:solidFill>
                <a:srgbClr val="FF6600"/>
              </a:solidFill>
            </a:endParaRPr>
          </a:p>
          <a:p>
            <a:pPr marL="0" indent="0">
              <a:buNone/>
            </a:pPr>
            <a:r>
              <a:rPr kumimoji="1" lang="en-US" altLang="zh-TW" sz="4800" b="1" dirty="0" smtClean="0">
                <a:solidFill>
                  <a:srgbClr val="FF6600"/>
                </a:solidFill>
              </a:rPr>
              <a:t>  </a:t>
            </a:r>
            <a:r>
              <a:rPr kumimoji="1" lang="zh-TW" altLang="en-US" sz="4800" b="1" dirty="0" smtClean="0">
                <a:solidFill>
                  <a:srgbClr val="FF6600"/>
                </a:solidFill>
              </a:rPr>
              <a:t>家族為準繩</a:t>
            </a:r>
            <a:endParaRPr kumimoji="1" lang="en-US" altLang="zh-TW" sz="4800" b="1" dirty="0" smtClean="0">
              <a:solidFill>
                <a:srgbClr val="FF6600"/>
              </a:solidFill>
            </a:endParaRPr>
          </a:p>
          <a:p>
            <a:r>
              <a:rPr kumimoji="1" lang="zh-TW" altLang="en-US" sz="4800" b="1" dirty="0" smtClean="0">
                <a:solidFill>
                  <a:srgbClr val="FF6600"/>
                </a:solidFill>
              </a:rPr>
              <a:t>階級制度：貴族，庶民，奴隸</a:t>
            </a:r>
            <a:endParaRPr kumimoji="1" lang="en-US" altLang="zh-TW" sz="4800" b="1" dirty="0" smtClean="0">
              <a:solidFill>
                <a:srgbClr val="FF6600"/>
              </a:solidFill>
            </a:endParaRPr>
          </a:p>
          <a:p>
            <a:r>
              <a:rPr kumimoji="1" lang="zh-TW" altLang="en-US" sz="4800" b="1" dirty="0" smtClean="0">
                <a:solidFill>
                  <a:srgbClr val="FF6600"/>
                </a:solidFill>
              </a:rPr>
              <a:t>木匠和手工匠出身較高階層，族群供養</a:t>
            </a:r>
            <a:endParaRPr kumimoji="1" lang="zh-TW" altLang="en-US" sz="48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758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Autofit/>
          </a:bodyPr>
          <a:lstStyle/>
          <a:p>
            <a:r>
              <a:rPr kumimoji="1" lang="zh-TW" altLang="en-US" sz="6000" b="1" dirty="0" smtClean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碰鼻禮</a:t>
            </a:r>
            <a:endParaRPr kumimoji="1" lang="zh-TW" altLang="en-US" sz="6000" b="1" dirty="0">
              <a:solidFill>
                <a:srgbClr val="FF6600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44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碰鼻禮</a:t>
            </a:r>
            <a:r>
              <a:rPr lang="en-US" altLang="zh-TW" sz="44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,</a:t>
            </a:r>
            <a:r>
              <a:rPr lang="zh-TW" altLang="en-US" sz="44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又叫 「洪吉」</a:t>
            </a:r>
            <a:r>
              <a:rPr lang="en-US" altLang="zh-TW" sz="44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,</a:t>
            </a:r>
            <a:r>
              <a:rPr lang="zh-TW" altLang="en-US" sz="44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毛利人認為人的靈氣在頭部 </a:t>
            </a:r>
            <a:endParaRPr lang="zh-TW" altLang="en-US" sz="4400" b="1" dirty="0" smtClean="0">
              <a:solidFill>
                <a:srgbClr val="FF6600"/>
              </a:solidFill>
              <a:latin typeface="微軟正黑體"/>
              <a:ea typeface="微軟正黑體"/>
              <a:cs typeface="微軟正黑體"/>
            </a:endParaRPr>
          </a:p>
          <a:p>
            <a:endParaRPr lang="zh-TW" altLang="en-US" sz="4400" b="1" dirty="0" smtClean="0">
              <a:solidFill>
                <a:srgbClr val="FF6600"/>
              </a:solidFill>
              <a:latin typeface="微軟正黑體"/>
              <a:ea typeface="微軟正黑體"/>
              <a:cs typeface="微軟正黑體"/>
            </a:endParaRPr>
          </a:p>
          <a:p>
            <a:r>
              <a:rPr lang="zh-TW" altLang="en-US" sz="44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鼻子碰得次數越多</a:t>
            </a:r>
            <a:r>
              <a:rPr lang="en-US" altLang="zh-TW" sz="44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,</a:t>
            </a:r>
            <a:r>
              <a:rPr lang="zh-TW" altLang="en-US" sz="44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時間越長</a:t>
            </a:r>
            <a:r>
              <a:rPr lang="en-US" altLang="zh-TW" sz="44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,</a:t>
            </a:r>
            <a:r>
              <a:rPr lang="zh-TW" altLang="en-US" sz="44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  <a:t>表示 來賓所受的禮遇越高</a:t>
            </a:r>
            <a:br>
              <a:rPr lang="zh-TW" altLang="en-US" sz="4400" b="1" dirty="0">
                <a:solidFill>
                  <a:srgbClr val="FF6600"/>
                </a:solidFill>
                <a:latin typeface="微軟正黑體"/>
                <a:ea typeface="微軟正黑體"/>
                <a:cs typeface="微軟正黑體"/>
              </a:rPr>
            </a:br>
            <a:endParaRPr lang="zh-TW" altLang="en-US" sz="4400" b="1" dirty="0" smtClean="0">
              <a:solidFill>
                <a:srgbClr val="FF6600"/>
              </a:solidFill>
              <a:latin typeface="微軟正黑體"/>
              <a:ea typeface="微軟正黑體"/>
              <a:cs typeface="微軟正黑體"/>
            </a:endParaRP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4934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TW" altLang="en-US" sz="6000" dirty="0" smtClean="0">
                <a:solidFill>
                  <a:srgbClr val="660066"/>
                </a:solidFill>
                <a:latin typeface="微軟正黑體"/>
                <a:ea typeface="微軟正黑體"/>
                <a:cs typeface="微軟正黑體"/>
              </a:rPr>
              <a:t>鯨騎士</a:t>
            </a:r>
            <a:endParaRPr kumimoji="1" lang="zh-TW" altLang="en-US" sz="6000" dirty="0">
              <a:solidFill>
                <a:srgbClr val="660066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idx="2"/>
          </p:nvPr>
        </p:nvSpPr>
        <p:spPr>
          <a:xfrm>
            <a:off x="381000" y="1951037"/>
            <a:ext cx="2362200" cy="4144963"/>
          </a:xfrm>
        </p:spPr>
        <p:txBody>
          <a:bodyPr>
            <a:normAutofit lnSpcReduction="10000"/>
          </a:bodyPr>
          <a:lstStyle/>
          <a:p>
            <a:r>
              <a:rPr kumimoji="1" lang="zh-TW" altLang="en-US" sz="3600" dirty="0"/>
              <a:t>導演</a:t>
            </a:r>
            <a:r>
              <a:rPr kumimoji="1" lang="zh-TW" altLang="en-US" sz="3600" dirty="0" smtClean="0"/>
              <a:t>：</a:t>
            </a:r>
            <a:endParaRPr kumimoji="1" lang="en-US" altLang="zh-TW" sz="3600" dirty="0" smtClean="0"/>
          </a:p>
          <a:p>
            <a:r>
              <a:rPr kumimoji="1" lang="zh-TW" altLang="en-US" sz="3600" dirty="0" smtClean="0"/>
              <a:t>尼基卡</a:t>
            </a:r>
            <a:r>
              <a:rPr kumimoji="1" lang="zh-TW" altLang="en-US" sz="3600" dirty="0"/>
              <a:t>羅</a:t>
            </a:r>
            <a:endParaRPr kumimoji="1" lang="en-US" altLang="zh-TW" sz="3600" dirty="0"/>
          </a:p>
          <a:p>
            <a:endParaRPr kumimoji="1" lang="en-US" altLang="zh-TW" sz="3600" dirty="0"/>
          </a:p>
          <a:p>
            <a:r>
              <a:rPr kumimoji="1" lang="zh-TW" altLang="en-US" sz="3600" dirty="0"/>
              <a:t>國別</a:t>
            </a:r>
            <a:r>
              <a:rPr kumimoji="1" lang="zh-TW" altLang="en-US" sz="3600" dirty="0" smtClean="0"/>
              <a:t>：</a:t>
            </a:r>
            <a:endParaRPr kumimoji="1" lang="en-US" altLang="zh-TW" sz="3600" dirty="0" smtClean="0"/>
          </a:p>
          <a:p>
            <a:r>
              <a:rPr kumimoji="1" lang="zh-TW" altLang="en-US" sz="3600" dirty="0" smtClean="0"/>
              <a:t>紐</a:t>
            </a:r>
            <a:r>
              <a:rPr kumimoji="1" lang="zh-TW" altLang="en-US" sz="3600" dirty="0"/>
              <a:t>西蘭</a:t>
            </a:r>
            <a:r>
              <a:rPr kumimoji="1" lang="en-US" altLang="zh-TW" sz="3600" dirty="0"/>
              <a:t>     </a:t>
            </a:r>
            <a:r>
              <a:rPr kumimoji="1" lang="zh-TW" altLang="en-US" sz="3600" dirty="0"/>
              <a:t>德國</a:t>
            </a:r>
            <a:endParaRPr kumimoji="1" lang="en-US" altLang="zh-TW" sz="3600" dirty="0"/>
          </a:p>
          <a:p>
            <a:endParaRPr kumimoji="1" lang="zh-TW" altLang="en-US" sz="3600" dirty="0"/>
          </a:p>
        </p:txBody>
      </p:sp>
      <p:pic>
        <p:nvPicPr>
          <p:cNvPr id="5" name="內容版面配置區 4" descr="Unknown3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702" r="-23702"/>
          <a:stretch>
            <a:fillRect/>
          </a:stretch>
        </p:blipFill>
        <p:spPr>
          <a:xfrm>
            <a:off x="3063719" y="685800"/>
            <a:ext cx="5638800" cy="5410200"/>
          </a:xfrm>
        </p:spPr>
      </p:pic>
    </p:spTree>
    <p:extLst>
      <p:ext uri="{BB962C8B-B14F-4D97-AF65-F5344CB8AC3E}">
        <p14:creationId xmlns:p14="http://schemas.microsoft.com/office/powerpoint/2010/main" val="3270754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簡報1">
  <a:themeElements>
    <a:clrScheme name="典雅色系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簡報1.thmx</Template>
  <TotalTime>205</TotalTime>
  <Words>249</Words>
  <Application>Microsoft Macintosh PowerPoint</Application>
  <PresentationFormat>如螢幕大小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簡報1</vt:lpstr>
      <vt:lpstr>性別平等電影讀書會</vt:lpstr>
      <vt:lpstr> 性別平等討論</vt:lpstr>
      <vt:lpstr>毛利人起源</vt:lpstr>
      <vt:lpstr>毛利人</vt:lpstr>
      <vt:lpstr>毛利人雕像</vt:lpstr>
      <vt:lpstr>毛利文化</vt:lpstr>
      <vt:lpstr>毛利社會文化</vt:lpstr>
      <vt:lpstr>碰鼻禮</vt:lpstr>
      <vt:lpstr>鯨騎士</vt:lpstr>
      <vt:lpstr>故事大綱</vt:lpstr>
      <vt:lpstr> </vt:lpstr>
      <vt:lpstr>影片討論</vt:lpstr>
      <vt:lpstr>PowerPoint 簡報</vt:lpstr>
      <vt:lpstr>兩性議題討論</vt:lpstr>
      <vt:lpstr>印象最深刻一幕？</vt:lpstr>
      <vt:lpstr>下週電影預告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性別平等電影讀書會</dc:title>
  <dc:creator>didi wu</dc:creator>
  <cp:lastModifiedBy>didi wu</cp:lastModifiedBy>
  <cp:revision>24</cp:revision>
  <dcterms:created xsi:type="dcterms:W3CDTF">2016-07-23T09:10:30Z</dcterms:created>
  <dcterms:modified xsi:type="dcterms:W3CDTF">2016-07-28T14:36:47Z</dcterms:modified>
</cp:coreProperties>
</file>