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8" r:id="rId1"/>
  </p:sldMasterIdLst>
  <p:notesMasterIdLst>
    <p:notesMasterId r:id="rId21"/>
  </p:notesMasterIdLst>
  <p:sldIdLst>
    <p:sldId id="270" r:id="rId2"/>
    <p:sldId id="274" r:id="rId3"/>
    <p:sldId id="275" r:id="rId4"/>
    <p:sldId id="276" r:id="rId5"/>
    <p:sldId id="277" r:id="rId6"/>
    <p:sldId id="262" r:id="rId7"/>
    <p:sldId id="264" r:id="rId8"/>
    <p:sldId id="261" r:id="rId9"/>
    <p:sldId id="257" r:id="rId10"/>
    <p:sldId id="256" r:id="rId11"/>
    <p:sldId id="273" r:id="rId12"/>
    <p:sldId id="258" r:id="rId13"/>
    <p:sldId id="260" r:id="rId14"/>
    <p:sldId id="267" r:id="rId15"/>
    <p:sldId id="259" r:id="rId16"/>
    <p:sldId id="271" r:id="rId17"/>
    <p:sldId id="268" r:id="rId18"/>
    <p:sldId id="278" r:id="rId19"/>
    <p:sldId id="272" r:id="rId20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731" autoAdjust="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B6054-EA64-A54B-A4E5-B622A4A0F42C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6D7A-805B-184A-B5D5-FF4338CD286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85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6D7A-805B-184A-B5D5-FF4338CD2869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934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16/7/14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221D50-F001-7548-9965-9C08AC99445E}" type="datetimeFigureOut">
              <a:rPr kumimoji="1" lang="zh-TW" altLang="en-US" smtClean="0"/>
              <a:t>16/7/14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BBF472-1CCB-3745-ABE0-33FB15D54B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zh.wikipedia.org/wiki/%E6%B4%BE%E6%8B%89%E8%92%99%E5%BD%B1%E6%A5%A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pedia.kfd.me/wiki/%E8%A6%8B%E7%BF%92%E5%86%87%E9%99%90%E8%80%86" TargetMode="External"/><Relationship Id="rId4" Type="http://schemas.openxmlformats.org/officeDocument/2006/relationships/hyperlink" Target="https://wikipedia.kfd.me/w/index.php?title=%E6%84%9B%C2%B7%E6%89%BE%E9%BA%BB%E7%85%A9&amp;action=edit&amp;redlink=1" TargetMode="External"/><Relationship Id="rId5" Type="http://schemas.openxmlformats.org/officeDocument/2006/relationships/hyperlink" Target="https://wikipedia.kfd.me/wiki/%E6%81%8B%E7%88%B1%E5%81%87%E6%9C%9F" TargetMode="External"/><Relationship Id="rId6" Type="http://schemas.openxmlformats.org/officeDocument/2006/relationships/hyperlink" Target="https://wikipedia.kfd.me/wiki/%E7%88%B1%E6%98%AF%E5%A6%A5%E5%8D%8F" TargetMode="External"/><Relationship Id="rId7" Type="http://schemas.openxmlformats.org/officeDocument/2006/relationships/hyperlink" Target="https://wikipedia.kfd.me/wiki/%E7%94%B7%E4%BA%BA%E7%99%BE%E5%88%86%E7%99%BE" TargetMode="External"/><Relationship Id="rId8" Type="http://schemas.openxmlformats.org/officeDocument/2006/relationships/hyperlink" Target="https://wikipedia.kfd.me/wiki/%E5%A4%A9%E7%94%9F%E4%B8%80%E5%AF%B9_(1998%E5%B9%B4%E7%94%B5%E5%BD%B1)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Relationship Id="rId3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492" y="1027664"/>
            <a:ext cx="7075957" cy="1295988"/>
          </a:xfrm>
        </p:spPr>
        <p:txBody>
          <a:bodyPr>
            <a:noAutofit/>
          </a:bodyPr>
          <a:lstStyle/>
          <a:p>
            <a:r>
              <a:rPr kumimoji="1" lang="zh-TW" altLang="en-US" sz="6000" b="1" smtClean="0">
                <a:solidFill>
                  <a:srgbClr val="660066"/>
                </a:solidFill>
              </a:rPr>
              <a:t>性別平等電影讀書會</a:t>
            </a:r>
            <a:endParaRPr kumimoji="1" lang="zh-TW" altLang="en-US" sz="6000" b="1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kumimoji="1" lang="en-US" altLang="zh-TW" dirty="0" smtClean="0"/>
          </a:p>
          <a:p>
            <a:pPr marL="68580" indent="0">
              <a:buNone/>
            </a:pPr>
            <a:endParaRPr kumimoji="1" lang="en-US" altLang="zh-TW" dirty="0"/>
          </a:p>
          <a:p>
            <a:pPr marL="68580" indent="0">
              <a:buNone/>
            </a:pPr>
            <a:r>
              <a:rPr kumimoji="1" lang="en-US" altLang="zh-TW" sz="5400" dirty="0" smtClean="0">
                <a:solidFill>
                  <a:srgbClr val="660066"/>
                </a:solidFill>
              </a:rPr>
              <a:t>      </a:t>
            </a:r>
            <a:r>
              <a:rPr kumimoji="1" lang="en-US" altLang="zh-TW" sz="5400" b="1" dirty="0" smtClean="0">
                <a:solidFill>
                  <a:srgbClr val="660066"/>
                </a:solidFill>
              </a:rPr>
              <a:t> </a:t>
            </a:r>
            <a:endParaRPr kumimoji="1" lang="en-US" altLang="zh-TW" dirty="0"/>
          </a:p>
          <a:p>
            <a:pPr marL="68580" indent="0">
              <a:buNone/>
            </a:pPr>
            <a:endParaRPr kumimoji="1" lang="en-US" altLang="zh-TW" dirty="0" smtClean="0"/>
          </a:p>
          <a:p>
            <a:pPr marL="68580" indent="0">
              <a:buNone/>
            </a:pPr>
            <a:r>
              <a:rPr kumimoji="1" lang="en-US" altLang="zh-TW" sz="3600" dirty="0" smtClean="0">
                <a:solidFill>
                  <a:srgbClr val="660066"/>
                </a:solidFill>
              </a:rPr>
              <a:t>         </a:t>
            </a:r>
            <a:r>
              <a:rPr kumimoji="1" lang="en-US" altLang="zh-TW" sz="3600" b="1" dirty="0" smtClean="0">
                <a:solidFill>
                  <a:srgbClr val="660066"/>
                </a:solidFill>
              </a:rPr>
              <a:t>  </a:t>
            </a:r>
            <a:r>
              <a:rPr kumimoji="1" lang="en-US" altLang="zh-TW" sz="3600" dirty="0" smtClean="0">
                <a:solidFill>
                  <a:srgbClr val="660066"/>
                </a:solidFill>
              </a:rPr>
              <a:t>   </a:t>
            </a:r>
          </a:p>
          <a:p>
            <a:pPr marL="68580" indent="0">
              <a:buNone/>
            </a:pPr>
            <a:endParaRPr kumimoji="1" lang="en-US" altLang="zh-TW" sz="3600" dirty="0">
              <a:solidFill>
                <a:srgbClr val="660066"/>
              </a:solidFill>
            </a:endParaRPr>
          </a:p>
          <a:p>
            <a:pPr marL="68580" indent="0">
              <a:buNone/>
            </a:pPr>
            <a:r>
              <a:rPr kumimoji="1" lang="zh-TW" altLang="en-US" sz="3600" dirty="0" smtClean="0">
                <a:solidFill>
                  <a:srgbClr val="660066"/>
                </a:solidFill>
              </a:rPr>
              <a:t>導讀：吳惠珍</a:t>
            </a:r>
            <a:endParaRPr kumimoji="1" lang="zh-TW" altLang="en-US" sz="3600" dirty="0">
              <a:solidFill>
                <a:srgbClr val="660066"/>
              </a:solidFill>
            </a:endParaRPr>
          </a:p>
        </p:txBody>
      </p:sp>
      <p:pic>
        <p:nvPicPr>
          <p:cNvPr id="5" name="圖片 4" descr="201104290813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29" y="2382059"/>
            <a:ext cx="6473980" cy="258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43490" y="453672"/>
            <a:ext cx="7024744" cy="1028322"/>
          </a:xfrm>
        </p:spPr>
        <p:txBody>
          <a:bodyPr>
            <a:normAutofit/>
          </a:bodyPr>
          <a:lstStyle/>
          <a:p>
            <a:r>
              <a:rPr kumimoji="1" lang="zh-TW" altLang="en-US" sz="4800" b="1" dirty="0" smtClean="0">
                <a:solidFill>
                  <a:srgbClr val="660066"/>
                </a:solidFill>
              </a:rPr>
              <a:t>男人百分百簡介</a:t>
            </a:r>
            <a:endParaRPr kumimoji="1" lang="zh-TW" altLang="en-US" sz="4800" b="1" dirty="0">
              <a:solidFill>
                <a:srgbClr val="660066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70105" y="1784441"/>
            <a:ext cx="64412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660066"/>
                </a:solidFill>
              </a:rPr>
              <a:t>上映日期	</a:t>
            </a:r>
            <a:r>
              <a:rPr lang="en-US" altLang="ja-JP" sz="4000" dirty="0">
                <a:solidFill>
                  <a:srgbClr val="660066"/>
                </a:solidFill>
              </a:rPr>
              <a:t>2000</a:t>
            </a:r>
            <a:r>
              <a:rPr lang="ja-JP" altLang="en-US" sz="4000" dirty="0">
                <a:solidFill>
                  <a:srgbClr val="660066"/>
                </a:solidFill>
              </a:rPr>
              <a:t>年</a:t>
            </a:r>
            <a:r>
              <a:rPr lang="en-US" altLang="ja-JP" sz="4000" dirty="0">
                <a:solidFill>
                  <a:srgbClr val="660066"/>
                </a:solidFill>
              </a:rPr>
              <a:t>12</a:t>
            </a:r>
            <a:r>
              <a:rPr lang="ja-JP" altLang="en-US" sz="4000" dirty="0">
                <a:solidFill>
                  <a:srgbClr val="660066"/>
                </a:solidFill>
              </a:rPr>
              <a:t>月</a:t>
            </a:r>
            <a:r>
              <a:rPr lang="en-US" altLang="ja-JP" sz="4000" dirty="0">
                <a:solidFill>
                  <a:srgbClr val="660066"/>
                </a:solidFill>
              </a:rPr>
              <a:t>15</a:t>
            </a:r>
            <a:r>
              <a:rPr lang="ja-JP" altLang="en-US" sz="4000" dirty="0" smtClean="0">
                <a:solidFill>
                  <a:srgbClr val="660066"/>
                </a:solidFill>
              </a:rPr>
              <a:t>日</a:t>
            </a:r>
            <a:endParaRPr lang="en-US" altLang="ja-JP" sz="4000" dirty="0" smtClean="0">
              <a:solidFill>
                <a:srgbClr val="660066"/>
              </a:solidFill>
            </a:endParaRPr>
          </a:p>
          <a:p>
            <a:r>
              <a:rPr lang="ja-JP" altLang="en-US" sz="4000" dirty="0">
                <a:solidFill>
                  <a:srgbClr val="660066"/>
                </a:solidFill>
              </a:rPr>
              <a:t>	</a:t>
            </a:r>
          </a:p>
          <a:p>
            <a:r>
              <a:rPr lang="ja-JP" altLang="en-US" sz="4000" b="1" dirty="0">
                <a:solidFill>
                  <a:srgbClr val="660066"/>
                </a:solidFill>
              </a:rPr>
              <a:t>發行商	</a:t>
            </a:r>
            <a:r>
              <a:rPr lang="ja-JP" altLang="en-US" sz="4000" dirty="0">
                <a:solidFill>
                  <a:srgbClr val="660066"/>
                </a:solidFill>
                <a:hlinkClick r:id="rId2"/>
              </a:rPr>
              <a:t>派拉蒙影業	</a:t>
            </a:r>
            <a:endParaRPr lang="en-US" altLang="ja-JP" sz="4000" dirty="0" smtClean="0">
              <a:solidFill>
                <a:srgbClr val="660066"/>
              </a:solidFill>
              <a:hlinkClick r:id="rId2"/>
            </a:endParaRPr>
          </a:p>
          <a:p>
            <a:endParaRPr lang="ja-JP" altLang="en-US" sz="4000" dirty="0">
              <a:solidFill>
                <a:srgbClr val="660066"/>
              </a:solidFill>
              <a:hlinkClick r:id="rId2"/>
            </a:endParaRPr>
          </a:p>
          <a:p>
            <a:r>
              <a:rPr lang="zh-CHT" altLang="en-US" sz="4000" b="1" dirty="0">
                <a:solidFill>
                  <a:srgbClr val="660066"/>
                </a:solidFill>
              </a:rPr>
              <a:t>預算	</a:t>
            </a:r>
            <a:r>
              <a:rPr lang="en-US" altLang="zh-CHT" sz="4000" dirty="0">
                <a:solidFill>
                  <a:srgbClr val="660066"/>
                </a:solidFill>
              </a:rPr>
              <a:t>$7</a:t>
            </a:r>
            <a:r>
              <a:rPr lang="zh-CHT" altLang="en-US" sz="4000" dirty="0">
                <a:solidFill>
                  <a:srgbClr val="660066"/>
                </a:solidFill>
              </a:rPr>
              <a:t>千萬	</a:t>
            </a:r>
            <a:endParaRPr lang="en-US" altLang="zh-CHT" sz="4000" dirty="0" smtClean="0">
              <a:solidFill>
                <a:srgbClr val="660066"/>
              </a:solidFill>
            </a:endParaRPr>
          </a:p>
          <a:p>
            <a:endParaRPr lang="zh-CHT" altLang="en-US" sz="4000" dirty="0">
              <a:solidFill>
                <a:srgbClr val="660066"/>
              </a:solidFill>
            </a:endParaRPr>
          </a:p>
          <a:p>
            <a:r>
              <a:rPr lang="zh-CHT" altLang="en-US" sz="4000" b="1" dirty="0">
                <a:solidFill>
                  <a:srgbClr val="660066"/>
                </a:solidFill>
              </a:rPr>
              <a:t>票房	</a:t>
            </a:r>
            <a:r>
              <a:rPr lang="en-US" altLang="zh-CHT" sz="4000" dirty="0">
                <a:solidFill>
                  <a:srgbClr val="660066"/>
                </a:solidFill>
              </a:rPr>
              <a:t>$374,111,707</a:t>
            </a:r>
            <a:r>
              <a:rPr lang="en-US" altLang="zh-CHT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4546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 smtClean="0"/>
              <a:t>導演</a:t>
            </a:r>
            <a:endParaRPr kumimoji="1" lang="zh-TW" altLang="en-US" sz="6000" dirty="0"/>
          </a:p>
        </p:txBody>
      </p:sp>
      <p:pic>
        <p:nvPicPr>
          <p:cNvPr id="5" name="內容版面配置區 4" descr="200px-Nancy_Meyers_headshot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325" r="-15325"/>
          <a:stretch>
            <a:fillRect/>
          </a:stretch>
        </p:blipFill>
        <p:spPr>
          <a:xfrm>
            <a:off x="800100" y="2312988"/>
            <a:ext cx="3419475" cy="3494087"/>
          </a:xfrm>
        </p:spPr>
      </p:pic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4645151" y="1615910"/>
            <a:ext cx="3640771" cy="4190529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/>
              <a:t>2015</a:t>
            </a:r>
            <a:r>
              <a:rPr lang="zh-TW" altLang="en-US" dirty="0"/>
              <a:t>年 </a:t>
            </a:r>
            <a:r>
              <a:rPr lang="en-US" altLang="zh-TW" dirty="0"/>
              <a:t>《</a:t>
            </a:r>
            <a:r>
              <a:rPr lang="zh-TW" altLang="en-US" dirty="0">
                <a:hlinkClick r:id="rId3"/>
              </a:rPr>
              <a:t>实习生</a:t>
            </a:r>
            <a:r>
              <a:rPr lang="en-US" altLang="zh-TW" dirty="0">
                <a:hlinkClick r:id="rId3"/>
              </a:rPr>
              <a:t>》(The Intern)</a:t>
            </a:r>
          </a:p>
          <a:p>
            <a:r>
              <a:rPr lang="en-US" altLang="zh-TW" dirty="0"/>
              <a:t>2009</a:t>
            </a:r>
            <a:r>
              <a:rPr lang="zh-TW" altLang="en-US" dirty="0"/>
              <a:t>年 </a:t>
            </a:r>
            <a:r>
              <a:rPr lang="en-US" altLang="zh-TW" dirty="0"/>
              <a:t>《</a:t>
            </a:r>
            <a:r>
              <a:rPr lang="zh-TW" altLang="en-US" dirty="0">
                <a:hlinkClick r:id="rId4"/>
              </a:rPr>
              <a:t>爱很复杂</a:t>
            </a:r>
            <a:r>
              <a:rPr lang="en-US" altLang="zh-TW" dirty="0">
                <a:hlinkClick r:id="rId4"/>
              </a:rPr>
              <a:t>》</a:t>
            </a:r>
            <a:r>
              <a:rPr lang="zh-TW" altLang="en-US" dirty="0">
                <a:hlinkClick r:id="rId4"/>
              </a:rPr>
              <a:t>（</a:t>
            </a:r>
            <a:r>
              <a:rPr lang="en-US" altLang="zh-TW" dirty="0">
                <a:hlinkClick r:id="rId4"/>
              </a:rPr>
              <a:t>It's Complicated</a:t>
            </a:r>
            <a:r>
              <a:rPr lang="zh-TW" altLang="en-US" dirty="0">
                <a:hlinkClick r:id="rId4"/>
              </a:rPr>
              <a:t>）</a:t>
            </a:r>
          </a:p>
          <a:p>
            <a:r>
              <a:rPr lang="en-US" altLang="zh-TW" dirty="0"/>
              <a:t>2006</a:t>
            </a:r>
            <a:r>
              <a:rPr lang="zh-TW" altLang="en-US" dirty="0"/>
              <a:t>年 </a:t>
            </a:r>
            <a:r>
              <a:rPr lang="en-US" altLang="zh-TW" dirty="0"/>
              <a:t>《</a:t>
            </a:r>
            <a:r>
              <a:rPr lang="zh-TW" altLang="en-US" dirty="0">
                <a:hlinkClick r:id="rId5"/>
              </a:rPr>
              <a:t>恋爱假期</a:t>
            </a:r>
            <a:r>
              <a:rPr lang="en-US" altLang="zh-TW" dirty="0">
                <a:hlinkClick r:id="rId5"/>
              </a:rPr>
              <a:t>》</a:t>
            </a:r>
            <a:r>
              <a:rPr lang="zh-TW" altLang="en-US" dirty="0">
                <a:hlinkClick r:id="rId5"/>
              </a:rPr>
              <a:t>（</a:t>
            </a:r>
            <a:r>
              <a:rPr lang="en-US" altLang="zh-TW" dirty="0">
                <a:hlinkClick r:id="rId5"/>
              </a:rPr>
              <a:t>The Holiday</a:t>
            </a:r>
            <a:r>
              <a:rPr lang="zh-TW" altLang="en-US" dirty="0">
                <a:hlinkClick r:id="rId5"/>
              </a:rPr>
              <a:t>）</a:t>
            </a:r>
          </a:p>
          <a:p>
            <a:r>
              <a:rPr lang="en-US" altLang="zh-TW" dirty="0"/>
              <a:t>2003</a:t>
            </a:r>
            <a:r>
              <a:rPr lang="zh-TW" altLang="en-US" dirty="0"/>
              <a:t>年 </a:t>
            </a:r>
            <a:r>
              <a:rPr lang="en-US" altLang="zh-TW" dirty="0"/>
              <a:t>《</a:t>
            </a:r>
            <a:r>
              <a:rPr lang="zh-TW" altLang="en-US" dirty="0">
                <a:hlinkClick r:id="rId6"/>
              </a:rPr>
              <a:t>爱是妥协</a:t>
            </a:r>
            <a:r>
              <a:rPr lang="en-US" altLang="zh-TW" dirty="0">
                <a:hlinkClick r:id="rId6"/>
              </a:rPr>
              <a:t>》</a:t>
            </a:r>
            <a:r>
              <a:rPr lang="zh-TW" altLang="en-US" dirty="0">
                <a:hlinkClick r:id="rId6"/>
              </a:rPr>
              <a:t>（</a:t>
            </a:r>
            <a:r>
              <a:rPr lang="en-US" altLang="zh-TW" dirty="0">
                <a:hlinkClick r:id="rId6"/>
              </a:rPr>
              <a:t>Something's Gotta Give</a:t>
            </a:r>
            <a:r>
              <a:rPr lang="zh-TW" altLang="en-US" dirty="0">
                <a:hlinkClick r:id="rId6"/>
              </a:rPr>
              <a:t>）</a:t>
            </a:r>
          </a:p>
          <a:p>
            <a:r>
              <a:rPr lang="en-US" altLang="zh-TW" dirty="0"/>
              <a:t>2000</a:t>
            </a:r>
            <a:r>
              <a:rPr lang="zh-TW" altLang="en-US" dirty="0"/>
              <a:t>年 </a:t>
            </a:r>
            <a:r>
              <a:rPr lang="en-US" altLang="zh-TW" dirty="0"/>
              <a:t>《</a:t>
            </a:r>
            <a:r>
              <a:rPr lang="zh-TW" altLang="en-US" dirty="0">
                <a:hlinkClick r:id="rId7"/>
              </a:rPr>
              <a:t>偷听女人心</a:t>
            </a:r>
            <a:r>
              <a:rPr lang="en-US" altLang="zh-TW" dirty="0">
                <a:hlinkClick r:id="rId7"/>
              </a:rPr>
              <a:t>》</a:t>
            </a:r>
            <a:r>
              <a:rPr lang="zh-TW" altLang="en-US" dirty="0">
                <a:hlinkClick r:id="rId7"/>
              </a:rPr>
              <a:t>（</a:t>
            </a:r>
            <a:r>
              <a:rPr lang="en-US" altLang="zh-TW" dirty="0">
                <a:hlinkClick r:id="rId7"/>
              </a:rPr>
              <a:t>What Women Want</a:t>
            </a:r>
            <a:r>
              <a:rPr lang="zh-TW" altLang="en-US" dirty="0">
                <a:hlinkClick r:id="rId7"/>
              </a:rPr>
              <a:t>）</a:t>
            </a:r>
          </a:p>
          <a:p>
            <a:r>
              <a:rPr lang="en-US" altLang="zh-TW" dirty="0"/>
              <a:t>1998</a:t>
            </a:r>
            <a:r>
              <a:rPr lang="zh-TW" altLang="en-US" dirty="0"/>
              <a:t>年 </a:t>
            </a:r>
            <a:r>
              <a:rPr lang="en-US" altLang="zh-TW" dirty="0"/>
              <a:t>《</a:t>
            </a:r>
            <a:r>
              <a:rPr lang="zh-TW" altLang="en-US" dirty="0">
                <a:hlinkClick r:id="rId8"/>
              </a:rPr>
              <a:t>天生一对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765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043490" y="2350479"/>
            <a:ext cx="7024744" cy="1664315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7200" b="1" dirty="0" smtClean="0">
                <a:solidFill>
                  <a:srgbClr val="660066"/>
                </a:solidFill>
              </a:rPr>
              <a:t>請看電影</a:t>
            </a:r>
            <a:endParaRPr kumimoji="1" lang="zh-TW" altLang="en-US" sz="7200" b="1" dirty="0">
              <a:solidFill>
                <a:srgbClr val="660066"/>
              </a:solidFill>
            </a:endParaRPr>
          </a:p>
        </p:txBody>
      </p:sp>
      <p:pic>
        <p:nvPicPr>
          <p:cNvPr id="11" name="圖片 10" descr="stock-vector-romantic-concept-loving-boy-and-girl-kissing-cute-cartoon-vector-illustration-144486835.jpg"/>
          <p:cNvPicPr>
            <a:picLocks noChangeAspect="1"/>
          </p:cNvPicPr>
          <p:nvPr/>
        </p:nvPicPr>
        <p:blipFill>
          <a:blip r:embed="rId2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9" y="408780"/>
            <a:ext cx="7941466" cy="605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4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08097" y="884904"/>
            <a:ext cx="8335903" cy="5499140"/>
          </a:xfrm>
        </p:spPr>
        <p:txBody>
          <a:bodyPr/>
          <a:lstStyle/>
          <a:p>
            <a:pPr marL="68580" indent="0">
              <a:buNone/>
            </a:pPr>
            <a:r>
              <a:rPr kumimoji="1" lang="zh-TW" altLang="en-US" sz="5400" b="1" dirty="0" smtClean="0">
                <a:solidFill>
                  <a:srgbClr val="660066"/>
                </a:solidFill>
              </a:rPr>
              <a:t>男主角是位什麼樣的人格特質</a:t>
            </a:r>
            <a:r>
              <a:rPr kumimoji="1" lang="en-US" altLang="zh-TW" sz="5400" b="1" dirty="0" smtClean="0">
                <a:solidFill>
                  <a:srgbClr val="660066"/>
                </a:solidFill>
              </a:rPr>
              <a:t>	</a:t>
            </a:r>
            <a:r>
              <a:rPr kumimoji="1" lang="zh-TW" altLang="en-US" sz="5400" b="1" dirty="0" smtClean="0">
                <a:solidFill>
                  <a:srgbClr val="660066"/>
                </a:solidFill>
              </a:rPr>
              <a:t>？</a:t>
            </a:r>
            <a:endParaRPr kumimoji="1" lang="en-US" altLang="zh-TW" sz="54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endParaRPr kumimoji="1" lang="en-US" altLang="zh-TW" sz="54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r>
              <a:rPr kumimoji="1" lang="zh-TW" altLang="en-US" sz="5400" b="1" dirty="0" smtClean="0">
                <a:solidFill>
                  <a:srgbClr val="660066"/>
                </a:solidFill>
              </a:rPr>
              <a:t>原生家庭對他的影響有哪些？</a:t>
            </a:r>
            <a:endParaRPr kumimoji="1" lang="en-US" altLang="zh-TW" sz="54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endParaRPr kumimoji="1" lang="en-US" altLang="zh-TW" dirty="0">
              <a:solidFill>
                <a:srgbClr val="660066"/>
              </a:solidFill>
            </a:endParaRPr>
          </a:p>
          <a:p>
            <a:pPr marL="68580" indent="0">
              <a:buNone/>
            </a:pPr>
            <a:endParaRPr kumimoji="1" lang="zh-TW" altLang="en-US" dirty="0">
              <a:solidFill>
                <a:srgbClr val="660066"/>
              </a:solidFill>
            </a:endParaRPr>
          </a:p>
        </p:txBody>
      </p:sp>
      <p:pic>
        <p:nvPicPr>
          <p:cNvPr id="4" name="圖片 3" descr="cinnamoroll2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247" y="4569358"/>
            <a:ext cx="1632939" cy="18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6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806593" cy="1045307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zh-TW" altLang="en-US" sz="7200" b="1" dirty="0" smtClean="0">
                <a:solidFill>
                  <a:srgbClr val="660066"/>
                </a:solidFill>
              </a:rPr>
              <a:t>大男人主義</a:t>
            </a:r>
            <a:endParaRPr kumimoji="1" lang="zh-TW" altLang="en-US" sz="7200" b="1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5294" y="2539287"/>
            <a:ext cx="7832314" cy="3737705"/>
          </a:xfrm>
        </p:spPr>
        <p:txBody>
          <a:bodyPr>
            <a:normAutofit/>
          </a:bodyPr>
          <a:lstStyle/>
          <a:p>
            <a:r>
              <a:rPr kumimoji="1" lang="zh-TW" altLang="en-US" sz="4800" b="1" dirty="0" smtClean="0">
                <a:solidFill>
                  <a:srgbClr val="660066"/>
                </a:solidFill>
              </a:rPr>
              <a:t>身邊有大男人主義的人嗎？</a:t>
            </a: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endParaRPr kumimoji="1" lang="en-US" altLang="zh-TW" sz="4800" b="1" dirty="0">
              <a:solidFill>
                <a:srgbClr val="660066"/>
              </a:solidFill>
            </a:endParaRPr>
          </a:p>
          <a:p>
            <a:r>
              <a:rPr kumimoji="1" lang="zh-TW" altLang="en-US" sz="4800" b="1" dirty="0" smtClean="0">
                <a:solidFill>
                  <a:srgbClr val="660066"/>
                </a:solidFill>
              </a:rPr>
              <a:t>對你的影響是什麼？</a:t>
            </a:r>
            <a:endParaRPr kumimoji="1" lang="zh-TW" altLang="en-US" sz="4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74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9"/>
          <p:cNvSpPr>
            <a:spLocks noGrp="1"/>
          </p:cNvSpPr>
          <p:nvPr>
            <p:ph idx="4294967295"/>
          </p:nvPr>
        </p:nvSpPr>
        <p:spPr>
          <a:xfrm>
            <a:off x="725774" y="2616236"/>
            <a:ext cx="7469375" cy="2423865"/>
          </a:xfrm>
        </p:spPr>
        <p:txBody>
          <a:bodyPr/>
          <a:lstStyle/>
          <a:p>
            <a:pPr marL="68580" indent="0" algn="ctr">
              <a:buNone/>
            </a:pPr>
            <a:r>
              <a:rPr kumimoji="1" lang="zh-TW" altLang="en-US" sz="5400" b="1" dirty="0" smtClean="0">
                <a:solidFill>
                  <a:srgbClr val="660066"/>
                </a:solidFill>
              </a:rPr>
              <a:t>男主角的心路歷程？</a:t>
            </a:r>
            <a:endParaRPr kumimoji="1" lang="en-US" altLang="zh-TW" sz="5400" b="1" dirty="0" smtClean="0">
              <a:solidFill>
                <a:srgbClr val="660066"/>
              </a:solidFill>
            </a:endParaRPr>
          </a:p>
          <a:p>
            <a:pPr algn="ctr"/>
            <a:endParaRPr kumimoji="1" lang="zh-TW" altLang="en-US" dirty="0"/>
          </a:p>
        </p:txBody>
      </p:sp>
      <p:pic>
        <p:nvPicPr>
          <p:cNvPr id="4" name="圖片 3" descr="Cinamarrol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6" y="4712302"/>
            <a:ext cx="1611323" cy="1524000"/>
          </a:xfrm>
          <a:prstGeom prst="rect">
            <a:avLst/>
          </a:prstGeom>
        </p:spPr>
      </p:pic>
      <p:pic>
        <p:nvPicPr>
          <p:cNvPr id="5" name="圖片 4" descr="Cinamarro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73" y="4288875"/>
            <a:ext cx="1270000" cy="194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1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492" y="1708114"/>
            <a:ext cx="7393634" cy="4124516"/>
          </a:xfrm>
        </p:spPr>
        <p:txBody>
          <a:bodyPr/>
          <a:lstStyle/>
          <a:p>
            <a:r>
              <a:rPr kumimoji="1" lang="zh-TW" altLang="en-US" sz="4800" b="1" dirty="0" smtClean="0">
                <a:solidFill>
                  <a:srgbClr val="660066"/>
                </a:solidFill>
              </a:rPr>
              <a:t>影片中印象最深刻的一幕？</a:t>
            </a: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endParaRPr kumimoji="1" lang="en-US" altLang="zh-TW" sz="4000" b="1" dirty="0" smtClean="0">
              <a:solidFill>
                <a:srgbClr val="660066"/>
              </a:solidFill>
            </a:endParaRPr>
          </a:p>
          <a:p>
            <a:r>
              <a:rPr kumimoji="1" lang="zh-TW" altLang="en-US" sz="4800" b="1" dirty="0" smtClean="0">
                <a:solidFill>
                  <a:srgbClr val="660066"/>
                </a:solidFill>
              </a:rPr>
              <a:t>影片中最喜歡哪一句話？</a:t>
            </a: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endParaRPr kumimoji="1" lang="en-US" altLang="zh-TW" dirty="0" smtClean="0"/>
          </a:p>
          <a:p>
            <a:endParaRPr kumimoji="1" lang="zh-TW" altLang="en-US" dirty="0"/>
          </a:p>
        </p:txBody>
      </p:sp>
      <p:pic>
        <p:nvPicPr>
          <p:cNvPr id="4" name="圖片 3" descr="images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375" y="4808917"/>
            <a:ext cx="1602751" cy="1598363"/>
          </a:xfrm>
          <a:prstGeom prst="rect">
            <a:avLst/>
          </a:prstGeom>
        </p:spPr>
      </p:pic>
      <p:pic>
        <p:nvPicPr>
          <p:cNvPr id="5" name="圖片 4" descr="images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10" y="4808917"/>
            <a:ext cx="1602751" cy="1598363"/>
          </a:xfrm>
          <a:prstGeom prst="rect">
            <a:avLst/>
          </a:prstGeom>
        </p:spPr>
      </p:pic>
      <p:pic>
        <p:nvPicPr>
          <p:cNvPr id="6" name="圖片 5" descr="images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512" y="4808917"/>
            <a:ext cx="1602751" cy="15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0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08098" y="1115748"/>
            <a:ext cx="6884354" cy="471672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kumimoji="1" lang="zh-TW" altLang="en-US" sz="3600" b="1" dirty="0" smtClean="0">
                <a:solidFill>
                  <a:srgbClr val="660066"/>
                </a:solidFill>
                <a:latin typeface="+mn-ea"/>
              </a:rPr>
              <a:t>兩性相處最重要是尊重</a:t>
            </a:r>
            <a:endParaRPr kumimoji="1" lang="en-US" altLang="zh-TW" sz="3600" b="1" dirty="0" smtClean="0">
              <a:solidFill>
                <a:srgbClr val="660066"/>
              </a:solidFill>
              <a:latin typeface="+mn-ea"/>
            </a:endParaRPr>
          </a:p>
          <a:p>
            <a:pPr marL="68580" indent="0">
              <a:buNone/>
            </a:pPr>
            <a:endParaRPr kumimoji="1" lang="en-US" altLang="zh-TW" sz="3600" b="1" dirty="0" smtClean="0">
              <a:solidFill>
                <a:srgbClr val="660066"/>
              </a:solidFill>
              <a:latin typeface="+mn-ea"/>
            </a:endParaRPr>
          </a:p>
          <a:p>
            <a:pPr marL="68580" indent="0">
              <a:buNone/>
            </a:pPr>
            <a:r>
              <a:rPr kumimoji="1" lang="zh-TW" altLang="en-US" sz="3600" b="1" dirty="0" smtClean="0">
                <a:solidFill>
                  <a:srgbClr val="660066"/>
                </a:solidFill>
                <a:latin typeface="+mn-ea"/>
              </a:rPr>
              <a:t>了解性別差異</a:t>
            </a:r>
            <a:endParaRPr kumimoji="1" lang="en-US" altLang="zh-TW" sz="3600" b="1" dirty="0" smtClean="0">
              <a:solidFill>
                <a:srgbClr val="660066"/>
              </a:solidFill>
              <a:latin typeface="+mn-ea"/>
            </a:endParaRPr>
          </a:p>
          <a:p>
            <a:pPr marL="68580" indent="0">
              <a:buNone/>
            </a:pPr>
            <a:endParaRPr kumimoji="1" lang="en-US" altLang="zh-TW" sz="3600" b="1" dirty="0" smtClean="0">
              <a:solidFill>
                <a:srgbClr val="660066"/>
              </a:solidFill>
              <a:latin typeface="+mn-ea"/>
            </a:endParaRPr>
          </a:p>
          <a:p>
            <a:pPr marL="68580" indent="0">
              <a:buNone/>
            </a:pPr>
            <a:r>
              <a:rPr kumimoji="1" lang="zh-TW" altLang="en-US" sz="3600" b="1" dirty="0" smtClean="0">
                <a:solidFill>
                  <a:srgbClr val="660066"/>
                </a:solidFill>
                <a:latin typeface="+mn-ea"/>
              </a:rPr>
              <a:t>各自優點</a:t>
            </a:r>
            <a:endParaRPr kumimoji="1" lang="en-US" altLang="zh-TW" sz="3600" b="1" dirty="0" smtClean="0">
              <a:solidFill>
                <a:srgbClr val="660066"/>
              </a:solidFill>
              <a:latin typeface="+mn-ea"/>
            </a:endParaRPr>
          </a:p>
          <a:p>
            <a:pPr marL="68580" indent="0">
              <a:buNone/>
            </a:pPr>
            <a:endParaRPr kumimoji="1" lang="en-US" altLang="zh-TW" sz="3600" b="1" dirty="0" smtClean="0">
              <a:solidFill>
                <a:srgbClr val="660066"/>
              </a:solidFill>
              <a:latin typeface="+mn-ea"/>
            </a:endParaRPr>
          </a:p>
          <a:p>
            <a:pPr marL="68580" indent="0">
              <a:buNone/>
            </a:pPr>
            <a:r>
              <a:rPr kumimoji="1" lang="zh-TW" altLang="en-US" sz="3600" b="1" dirty="0" smtClean="0">
                <a:solidFill>
                  <a:srgbClr val="660066"/>
                </a:solidFill>
                <a:latin typeface="+mn-ea"/>
              </a:rPr>
              <a:t>分工合作</a:t>
            </a:r>
            <a:endParaRPr kumimoji="1" lang="zh-TW" altLang="en-US" sz="3600" b="1" dirty="0">
              <a:solidFill>
                <a:srgbClr val="660066"/>
              </a:solidFill>
              <a:latin typeface="+mn-ea"/>
            </a:endParaRPr>
          </a:p>
        </p:txBody>
      </p:sp>
      <p:pic>
        <p:nvPicPr>
          <p:cNvPr id="4" name="圖片 3" descr="images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462" y="2346917"/>
            <a:ext cx="3247506" cy="384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96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577212" y="1077273"/>
            <a:ext cx="7888564" cy="475520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kumimoji="1" lang="zh-TW" altLang="en-US" sz="4800" b="1" dirty="0" smtClean="0">
                <a:solidFill>
                  <a:srgbClr val="660066"/>
                </a:solidFill>
              </a:rPr>
              <a:t>尊重所有人類生命體</a:t>
            </a: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r>
              <a:rPr kumimoji="1" lang="zh-TW" altLang="en-US" sz="4800" b="1" dirty="0" smtClean="0">
                <a:solidFill>
                  <a:srgbClr val="660066"/>
                </a:solidFill>
              </a:rPr>
              <a:t>重新建立各種傾向所建構的社會，</a:t>
            </a: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r>
              <a:rPr kumimoji="1" lang="zh-TW" altLang="en-US" sz="4800" b="1" dirty="0" smtClean="0">
                <a:solidFill>
                  <a:srgbClr val="660066"/>
                </a:solidFill>
              </a:rPr>
              <a:t>包括不同婚姻及家庭制度</a:t>
            </a:r>
            <a:r>
              <a:rPr kumimoji="1" lang="zh-TW" altLang="en-US" sz="4800" dirty="0" smtClean="0">
                <a:solidFill>
                  <a:srgbClr val="660066"/>
                </a:solidFill>
              </a:rPr>
              <a:t>。</a:t>
            </a:r>
            <a:endParaRPr kumimoji="1" lang="zh-TW" altLang="en-US" sz="4800" dirty="0">
              <a:solidFill>
                <a:srgbClr val="660066"/>
              </a:solidFill>
            </a:endParaRPr>
          </a:p>
        </p:txBody>
      </p:sp>
      <p:pic>
        <p:nvPicPr>
          <p:cNvPr id="4" name="圖片 3" descr="stock-vector-hand-drawn-wedding-couple-on-gray-background-11134913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21" y="4770783"/>
            <a:ext cx="2693656" cy="1615910"/>
          </a:xfrm>
          <a:prstGeom prst="rect">
            <a:avLst/>
          </a:prstGeom>
        </p:spPr>
      </p:pic>
      <p:pic>
        <p:nvPicPr>
          <p:cNvPr id="6" name="圖片 5" descr="stock-vector-hand-drawn-wedding-couple-on-gray-background-11134913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21" y="4770783"/>
            <a:ext cx="2809099" cy="1615910"/>
          </a:xfrm>
          <a:prstGeom prst="rect">
            <a:avLst/>
          </a:prstGeom>
        </p:spPr>
      </p:pic>
      <p:pic>
        <p:nvPicPr>
          <p:cNvPr id="7" name="圖片 6" descr="stock-vector-hand-drawn-wedding-couple-on-gray-background-11134913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2" y="4770783"/>
            <a:ext cx="2539733" cy="161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42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600" b="1" dirty="0" smtClean="0">
                <a:solidFill>
                  <a:srgbClr val="660066"/>
                </a:solidFill>
              </a:rPr>
              <a:t>下週電影預告</a:t>
            </a:r>
            <a:endParaRPr kumimoji="1" lang="zh-TW" altLang="en-US" sz="6600" b="1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altLang="zh-TW" sz="7200" dirty="0" smtClean="0">
                <a:solidFill>
                  <a:srgbClr val="74A510"/>
                </a:solidFill>
              </a:rPr>
              <a:t>    </a:t>
            </a:r>
            <a:r>
              <a:rPr lang="zh-TW" altLang="zh-TW" sz="8000" b="1" dirty="0" smtClean="0">
                <a:solidFill>
                  <a:srgbClr val="660066"/>
                </a:solidFill>
              </a:rPr>
              <a:t>內衣小舖 </a:t>
            </a:r>
            <a:endParaRPr kumimoji="1" lang="zh-TW" altLang="en-US" sz="8000" b="1" dirty="0">
              <a:solidFill>
                <a:srgbClr val="660066"/>
              </a:solidFill>
            </a:endParaRPr>
          </a:p>
        </p:txBody>
      </p:sp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841" y="3967189"/>
            <a:ext cx="465705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7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490" y="538637"/>
            <a:ext cx="7024744" cy="1115747"/>
          </a:xfrm>
        </p:spPr>
        <p:txBody>
          <a:bodyPr>
            <a:normAutofit/>
          </a:bodyPr>
          <a:lstStyle/>
          <a:p>
            <a:r>
              <a:rPr kumimoji="1" lang="zh-TW" altLang="en-US" sz="5400" b="1" dirty="0" smtClean="0">
                <a:solidFill>
                  <a:srgbClr val="660066"/>
                </a:solidFill>
              </a:rPr>
              <a:t>兩性之間關係</a:t>
            </a:r>
            <a:endParaRPr kumimoji="1" lang="zh-TW" altLang="en-US" sz="5400" b="1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490" y="2154546"/>
            <a:ext cx="7422286" cy="367808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kumimoji="1" lang="zh-TW" altLang="en-US" sz="4400" b="1" dirty="0" smtClean="0">
                <a:solidFill>
                  <a:srgbClr val="660066"/>
                </a:solidFill>
              </a:rPr>
              <a:t>兩性？</a:t>
            </a:r>
            <a:endParaRPr kumimoji="1" lang="en-US" altLang="zh-TW" sz="44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r>
              <a:rPr kumimoji="1" lang="zh-TW" altLang="en-US" sz="4400" b="1" dirty="0" smtClean="0">
                <a:solidFill>
                  <a:srgbClr val="660066"/>
                </a:solidFill>
              </a:rPr>
              <a:t>約八十年代起，性別就不只男女</a:t>
            </a:r>
            <a:endParaRPr kumimoji="1" lang="en-US" altLang="zh-TW" sz="44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endParaRPr kumimoji="1" lang="en-US" altLang="zh-TW" sz="4800" b="1" dirty="0">
              <a:solidFill>
                <a:srgbClr val="660066"/>
              </a:solidFill>
            </a:endParaRPr>
          </a:p>
        </p:txBody>
      </p:sp>
      <p:pic>
        <p:nvPicPr>
          <p:cNvPr id="5" name="圖片 4" descr="images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759" y="4197198"/>
            <a:ext cx="2851017" cy="23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0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23289" y="1038799"/>
            <a:ext cx="8080968" cy="47936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kumimoji="1" lang="zh-TW" altLang="en-US" sz="4800" b="1" dirty="0">
                <a:solidFill>
                  <a:srgbClr val="660066"/>
                </a:solidFill>
              </a:rPr>
              <a:t>法國</a:t>
            </a:r>
            <a:r>
              <a:rPr kumimoji="1" lang="en-US" altLang="zh-TW" sz="4800" b="1" dirty="0">
                <a:solidFill>
                  <a:srgbClr val="660066"/>
                </a:solidFill>
              </a:rPr>
              <a:t>『</a:t>
            </a:r>
            <a:r>
              <a:rPr kumimoji="1" lang="zh-TW" altLang="en-US" sz="4800" b="1" dirty="0">
                <a:solidFill>
                  <a:srgbClr val="660066"/>
                </a:solidFill>
              </a:rPr>
              <a:t>西蒙。波娃</a:t>
            </a:r>
            <a:r>
              <a:rPr kumimoji="1" lang="en-US" altLang="zh-TW" sz="4800" b="1" dirty="0">
                <a:solidFill>
                  <a:srgbClr val="660066"/>
                </a:solidFill>
              </a:rPr>
              <a:t>』</a:t>
            </a:r>
            <a:r>
              <a:rPr kumimoji="1" lang="zh-TW" altLang="en-US" sz="4800" b="1" dirty="0">
                <a:solidFill>
                  <a:srgbClr val="660066"/>
                </a:solidFill>
              </a:rPr>
              <a:t>是女性主義堪稱先鋒</a:t>
            </a:r>
            <a:r>
              <a:rPr kumimoji="1" lang="zh-TW" altLang="en-US" sz="4800" b="1" dirty="0" smtClean="0">
                <a:solidFill>
                  <a:srgbClr val="660066"/>
                </a:solidFill>
              </a:rPr>
              <a:t>。</a:t>
            </a: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endParaRPr kumimoji="1" lang="en-US" altLang="zh-TW" sz="48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r>
              <a:rPr kumimoji="1" lang="en-US" altLang="zh-TW" sz="4800" b="1" dirty="0" smtClean="0">
                <a:solidFill>
                  <a:srgbClr val="660066"/>
                </a:solidFill>
              </a:rPr>
              <a:t>『</a:t>
            </a:r>
            <a:r>
              <a:rPr kumimoji="1" lang="zh-TW" altLang="en-US" sz="4800" b="1" dirty="0">
                <a:solidFill>
                  <a:srgbClr val="660066"/>
                </a:solidFill>
              </a:rPr>
              <a:t>第二性</a:t>
            </a:r>
            <a:r>
              <a:rPr kumimoji="1" lang="en-US" altLang="zh-TW" sz="4800" b="1" dirty="0">
                <a:solidFill>
                  <a:srgbClr val="660066"/>
                </a:solidFill>
              </a:rPr>
              <a:t>』</a:t>
            </a:r>
            <a:r>
              <a:rPr kumimoji="1" lang="zh-TW" altLang="en-US" sz="4800" b="1" dirty="0">
                <a:solidFill>
                  <a:srgbClr val="660066"/>
                </a:solidFill>
              </a:rPr>
              <a:t>我們非天生為女人，而是被逐漸塑造而成。</a:t>
            </a:r>
            <a:endParaRPr kumimoji="1" lang="en-US" altLang="zh-TW" sz="4800" b="1" dirty="0">
              <a:solidFill>
                <a:srgbClr val="660066"/>
              </a:solidFill>
            </a:endParaRPr>
          </a:p>
          <a:p>
            <a:pPr marL="68580" indent="0">
              <a:buNone/>
            </a:pP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2704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03668"/>
          </a:xfrm>
        </p:spPr>
        <p:txBody>
          <a:bodyPr>
            <a:noAutofit/>
          </a:bodyPr>
          <a:lstStyle/>
          <a:p>
            <a:r>
              <a:rPr kumimoji="1" lang="zh-TW" altLang="en-US" sz="4800" b="1" dirty="0" smtClean="0">
                <a:solidFill>
                  <a:srgbClr val="660066"/>
                </a:solidFill>
              </a:rPr>
              <a:t>性別意識</a:t>
            </a:r>
            <a:endParaRPr kumimoji="1" lang="zh-TW" altLang="en-US" sz="4800" b="1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kumimoji="1" lang="zh-TW" altLang="en-US" sz="4000" b="1" dirty="0" smtClean="0">
                <a:solidFill>
                  <a:srgbClr val="660066"/>
                </a:solidFill>
              </a:rPr>
              <a:t>二十世紀中葉出現雙性人</a:t>
            </a:r>
            <a:endParaRPr kumimoji="1" lang="en-US" altLang="zh-TW" sz="4000" b="1" dirty="0" smtClean="0">
              <a:solidFill>
                <a:srgbClr val="660066"/>
              </a:solidFill>
            </a:endParaRPr>
          </a:p>
          <a:p>
            <a:pPr marL="68580" indent="0">
              <a:buNone/>
            </a:pPr>
            <a:r>
              <a:rPr kumimoji="1" lang="zh-TW" altLang="en-US" sz="4000" b="1" dirty="0" smtClean="0">
                <a:solidFill>
                  <a:srgbClr val="660066"/>
                </a:solidFill>
              </a:rPr>
              <a:t>約</a:t>
            </a:r>
            <a:r>
              <a:rPr kumimoji="1" lang="en-US" altLang="zh-TW" sz="4000" b="1" dirty="0" smtClean="0">
                <a:solidFill>
                  <a:srgbClr val="660066"/>
                </a:solidFill>
              </a:rPr>
              <a:t>1980</a:t>
            </a:r>
            <a:r>
              <a:rPr kumimoji="1" lang="zh-TW" altLang="en-US" sz="4000" b="1" dirty="0" smtClean="0">
                <a:solidFill>
                  <a:srgbClr val="660066"/>
                </a:solidFill>
              </a:rPr>
              <a:t>年後發展性別意識，</a:t>
            </a:r>
            <a:endParaRPr kumimoji="1" lang="zh-TW" altLang="en-US" sz="4000" b="1" dirty="0">
              <a:solidFill>
                <a:srgbClr val="660066"/>
              </a:solidFill>
            </a:endParaRPr>
          </a:p>
        </p:txBody>
      </p:sp>
      <p:pic>
        <p:nvPicPr>
          <p:cNvPr id="4" name="圖片 3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2" y="4555179"/>
            <a:ext cx="7024744" cy="161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2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>
            <a:normAutofit/>
          </a:bodyPr>
          <a:lstStyle/>
          <a:p>
            <a:r>
              <a:rPr kumimoji="1" lang="zh-TW" altLang="en-US" sz="5400" b="1" dirty="0" smtClean="0">
                <a:solidFill>
                  <a:srgbClr val="660066"/>
                </a:solidFill>
              </a:rPr>
              <a:t>性別意識</a:t>
            </a:r>
            <a:endParaRPr kumimoji="1" lang="zh-TW" altLang="en-US" sz="5400" b="1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7212" y="2323652"/>
            <a:ext cx="7773122" cy="37552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zh-CHT" altLang="en-US" sz="4800" b="1" dirty="0">
                <a:solidFill>
                  <a:srgbClr val="660066"/>
                </a:solidFill>
              </a:rPr>
              <a:t>美國哲學教授</a:t>
            </a:r>
            <a:r>
              <a:rPr lang="en-US" altLang="zh-CHT" sz="4800" b="1" dirty="0">
                <a:solidFill>
                  <a:srgbClr val="660066"/>
                </a:solidFill>
              </a:rPr>
              <a:t>Judith </a:t>
            </a:r>
            <a:r>
              <a:rPr lang="en-US" altLang="zh-CHT" sz="4800" b="1" dirty="0" smtClean="0">
                <a:solidFill>
                  <a:srgbClr val="660066"/>
                </a:solidFill>
              </a:rPr>
              <a:t>Butler</a:t>
            </a:r>
          </a:p>
          <a:p>
            <a:pPr marL="68580" indent="0">
              <a:buNone/>
            </a:pPr>
            <a:r>
              <a:rPr lang="zh-TW" altLang="en-US" sz="4800" b="1" dirty="0" smtClean="0">
                <a:solidFill>
                  <a:srgbClr val="660066"/>
                </a:solidFill>
              </a:rPr>
              <a:t>男女性穿著</a:t>
            </a:r>
            <a:r>
              <a:rPr lang="en-US" altLang="zh-TW" sz="4800" b="1" dirty="0" smtClean="0">
                <a:solidFill>
                  <a:srgbClr val="660066"/>
                </a:solidFill>
              </a:rPr>
              <a:t>,</a:t>
            </a:r>
            <a:r>
              <a:rPr lang="zh-TW" altLang="en-US" sz="4800" b="1" dirty="0" smtClean="0">
                <a:solidFill>
                  <a:srgbClr val="660066"/>
                </a:solidFill>
              </a:rPr>
              <a:t>是為了回應社會期待而展現？</a:t>
            </a:r>
            <a:r>
              <a:rPr lang="en-US" altLang="zh-CHT" sz="4800" b="1" dirty="0" smtClean="0">
                <a:solidFill>
                  <a:srgbClr val="660066"/>
                </a:solidFill>
              </a:rPr>
              <a:t> </a:t>
            </a:r>
            <a:endParaRPr lang="zh-CHT" altLang="en-US" sz="4800" b="1" dirty="0">
              <a:solidFill>
                <a:srgbClr val="660066"/>
              </a:solidFill>
            </a:endParaRPr>
          </a:p>
          <a:p>
            <a:endParaRPr kumimoji="1" lang="zh-TW" altLang="en-US" dirty="0"/>
          </a:p>
        </p:txBody>
      </p:sp>
      <p:pic>
        <p:nvPicPr>
          <p:cNvPr id="4" name="圖片 3" descr="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044" y="4155035"/>
            <a:ext cx="2352290" cy="235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2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2887" y="456164"/>
            <a:ext cx="8255683" cy="1298032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660066"/>
                </a:solidFill>
              </a:rPr>
              <a:t>上女廁</a:t>
            </a:r>
            <a:r>
              <a:rPr lang="zh-TW" altLang="en-US" sz="6000" b="1" dirty="0">
                <a:solidFill>
                  <a:srgbClr val="660066"/>
                </a:solidFill>
              </a:rPr>
              <a:t>要有什麼條件？</a:t>
            </a:r>
            <a:endParaRPr kumimoji="1" lang="zh-TW" altLang="en-US" sz="6000" dirty="0">
              <a:solidFill>
                <a:srgbClr val="660066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4571" y="2170664"/>
            <a:ext cx="80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660066"/>
                </a:solidFill>
              </a:rPr>
              <a:t>第一</a:t>
            </a:r>
            <a:r>
              <a:rPr lang="zh-TW" altLang="en-US" sz="3600" b="1" dirty="0">
                <a:solidFill>
                  <a:srgbClr val="660066"/>
                </a:solidFill>
              </a:rPr>
              <a:t>，妳要長得像女人，符合女性刻板印象</a:t>
            </a:r>
            <a:r>
              <a:rPr lang="zh-TW" altLang="en-US" sz="3600" b="1" dirty="0" smtClean="0">
                <a:solidFill>
                  <a:srgbClr val="660066"/>
                </a:solidFill>
              </a:rPr>
              <a:t>。</a:t>
            </a:r>
            <a:endParaRPr lang="en-US" altLang="zh-TW" sz="3600" b="1" dirty="0" smtClean="0">
              <a:solidFill>
                <a:srgbClr val="660066"/>
              </a:solidFill>
            </a:endParaRPr>
          </a:p>
          <a:p>
            <a:r>
              <a:rPr lang="zh-TW" altLang="en-US" sz="3600" b="1" dirty="0" smtClean="0">
                <a:solidFill>
                  <a:srgbClr val="660066"/>
                </a:solidFill>
              </a:rPr>
              <a:t>第二</a:t>
            </a:r>
            <a:r>
              <a:rPr lang="zh-TW" altLang="en-US" sz="3600" b="1" dirty="0">
                <a:solidFill>
                  <a:srgbClr val="660066"/>
                </a:solidFill>
              </a:rPr>
              <a:t>，妳要認同自己是女人</a:t>
            </a:r>
            <a:r>
              <a:rPr lang="zh-TW" altLang="en-US" sz="3600" b="1" dirty="0" smtClean="0">
                <a:solidFill>
                  <a:srgbClr val="660066"/>
                </a:solidFill>
              </a:rPr>
              <a:t>。</a:t>
            </a:r>
            <a:endParaRPr lang="en-US" altLang="zh-TW" sz="3600" b="1" dirty="0" smtClean="0">
              <a:solidFill>
                <a:srgbClr val="660066"/>
              </a:solidFill>
            </a:endParaRPr>
          </a:p>
          <a:p>
            <a:r>
              <a:rPr lang="zh-TW" altLang="en-US" sz="3600" b="1" dirty="0" smtClean="0">
                <a:solidFill>
                  <a:srgbClr val="660066"/>
                </a:solidFill>
              </a:rPr>
              <a:t>第三</a:t>
            </a:r>
            <a:r>
              <a:rPr lang="zh-TW" altLang="en-US" sz="3600" b="1" dirty="0">
                <a:solidFill>
                  <a:srgbClr val="660066"/>
                </a:solidFill>
              </a:rPr>
              <a:t>，妳不能讓其他人知道妳是跨性別女人</a:t>
            </a:r>
            <a:r>
              <a:rPr lang="zh-TW" altLang="en-US" sz="3600" b="1" dirty="0" smtClean="0">
                <a:solidFill>
                  <a:srgbClr val="660066"/>
                </a:solidFill>
              </a:rPr>
              <a:t>。</a:t>
            </a:r>
            <a:endParaRPr lang="en-US" altLang="zh-TW" sz="3600" b="1" dirty="0" smtClean="0">
              <a:solidFill>
                <a:srgbClr val="660066"/>
              </a:solidFill>
            </a:endParaRPr>
          </a:p>
          <a:p>
            <a:r>
              <a:rPr lang="zh-TW" altLang="en-US" sz="3600" b="1" dirty="0" smtClean="0">
                <a:solidFill>
                  <a:srgbClr val="660066"/>
                </a:solidFill>
              </a:rPr>
              <a:t>第三個條件說明了跨</a:t>
            </a:r>
            <a:r>
              <a:rPr lang="zh-TW" altLang="en-US" sz="3600" b="1" dirty="0">
                <a:solidFill>
                  <a:srgbClr val="660066"/>
                </a:solidFill>
              </a:rPr>
              <a:t>性別女人是不想曝光的，會造成</a:t>
            </a:r>
            <a:r>
              <a:rPr lang="zh-TW" altLang="en-US" sz="3600" b="1" dirty="0" smtClean="0">
                <a:solidFill>
                  <a:srgbClr val="660066"/>
                </a:solidFill>
              </a:rPr>
              <a:t>不必要的困擾</a:t>
            </a:r>
            <a:r>
              <a:rPr lang="zh-TW" altLang="en-US" sz="3600" b="1" dirty="0" smtClean="0">
                <a:solidFill>
                  <a:srgbClr val="74A510"/>
                </a:solidFill>
              </a:rPr>
              <a:t>。</a:t>
            </a:r>
            <a:endParaRPr lang="zh-TW" altLang="en-US" sz="3600" b="1" dirty="0">
              <a:solidFill>
                <a:srgbClr val="74A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490" y="695630"/>
            <a:ext cx="7024744" cy="1088811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rgbClr val="660066"/>
                </a:solidFill>
              </a:rPr>
              <a:t>跨</a:t>
            </a:r>
            <a:r>
              <a:rPr lang="zh-TW" altLang="en-US" sz="6000" b="1" dirty="0" smtClean="0">
                <a:solidFill>
                  <a:srgbClr val="660066"/>
                </a:solidFill>
              </a:rPr>
              <a:t>性別</a:t>
            </a:r>
            <a:endParaRPr kumimoji="1" lang="zh-TW" altLang="en-US" sz="6000" b="1" dirty="0">
              <a:solidFill>
                <a:srgbClr val="660066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3636" y="2180971"/>
            <a:ext cx="75145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>
                <a:solidFill>
                  <a:srgbClr val="660066"/>
                </a:solidFill>
              </a:rPr>
              <a:t>跨性別之所以有「跨」，是因為在父權社會下，男女各有一套「性別框架」，尤其強調「性別差異」與「性別分工」</a:t>
            </a:r>
          </a:p>
        </p:txBody>
      </p:sp>
    </p:spTree>
    <p:extLst>
      <p:ext uri="{BB962C8B-B14F-4D97-AF65-F5344CB8AC3E}">
        <p14:creationId xmlns:p14="http://schemas.microsoft.com/office/powerpoint/2010/main" val="261861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490" y="483916"/>
            <a:ext cx="7024744" cy="1119056"/>
          </a:xfrm>
        </p:spPr>
        <p:txBody>
          <a:bodyPr>
            <a:normAutofit/>
          </a:bodyPr>
          <a:lstStyle/>
          <a:p>
            <a:r>
              <a:rPr kumimoji="1" lang="zh-TW" altLang="en-US" sz="5400" b="1" dirty="0" smtClean="0">
                <a:solidFill>
                  <a:srgbClr val="660066"/>
                </a:solidFill>
              </a:rPr>
              <a:t>跨性別如廁標示</a:t>
            </a:r>
            <a:endParaRPr kumimoji="1" lang="zh-TW" altLang="en-US" sz="5400" b="1" dirty="0">
              <a:solidFill>
                <a:srgbClr val="660066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15" y="2170665"/>
            <a:ext cx="7312219" cy="424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8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TW" altLang="en-US" sz="6000" b="1" dirty="0" smtClean="0">
                <a:solidFill>
                  <a:srgbClr val="660066"/>
                </a:solidFill>
              </a:rPr>
              <a:t>男人百分百</a:t>
            </a:r>
            <a:endParaRPr kumimoji="1" lang="zh-TW" altLang="en-US" sz="6000" b="1" dirty="0">
              <a:solidFill>
                <a:srgbClr val="660066"/>
              </a:solidFill>
            </a:endParaRPr>
          </a:p>
        </p:txBody>
      </p:sp>
      <p:pic>
        <p:nvPicPr>
          <p:cNvPr id="4" name="內容版面配置區 3" descr="What_Women_Wa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939" r="-78939"/>
          <a:stretch>
            <a:fillRect/>
          </a:stretch>
        </p:blipFill>
        <p:spPr>
          <a:xfrm>
            <a:off x="1042988" y="2324100"/>
            <a:ext cx="6777037" cy="3508375"/>
          </a:xfrm>
        </p:spPr>
      </p:pic>
    </p:spTree>
    <p:extLst>
      <p:ext uri="{BB962C8B-B14F-4D97-AF65-F5344CB8AC3E}">
        <p14:creationId xmlns:p14="http://schemas.microsoft.com/office/powerpoint/2010/main" val="36727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奧斯丁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奧斯丁.thmx</Template>
  <TotalTime>2024</TotalTime>
  <Words>257</Words>
  <Application>Microsoft Macintosh PowerPoint</Application>
  <PresentationFormat>如螢幕大小 (4:3)</PresentationFormat>
  <Paragraphs>69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奧斯丁</vt:lpstr>
      <vt:lpstr>性別平等電影讀書會</vt:lpstr>
      <vt:lpstr>兩性之間關係</vt:lpstr>
      <vt:lpstr>PowerPoint 簡報</vt:lpstr>
      <vt:lpstr>性別意識</vt:lpstr>
      <vt:lpstr>性別意識</vt:lpstr>
      <vt:lpstr>上女廁要有什麼條件？</vt:lpstr>
      <vt:lpstr>跨性別</vt:lpstr>
      <vt:lpstr>跨性別如廁標示</vt:lpstr>
      <vt:lpstr>男人百分百</vt:lpstr>
      <vt:lpstr>男人百分百簡介</vt:lpstr>
      <vt:lpstr>導演</vt:lpstr>
      <vt:lpstr>請看電影</vt:lpstr>
      <vt:lpstr>PowerPoint 簡報</vt:lpstr>
      <vt:lpstr>大男人主義</vt:lpstr>
      <vt:lpstr>PowerPoint 簡報</vt:lpstr>
      <vt:lpstr>PowerPoint 簡報</vt:lpstr>
      <vt:lpstr>PowerPoint 簡報</vt:lpstr>
      <vt:lpstr>PowerPoint 簡報</vt:lpstr>
      <vt:lpstr>下週電影預告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男人百分百簡介</dc:title>
  <dc:creator>didi wu</dc:creator>
  <cp:lastModifiedBy>didi wu</cp:lastModifiedBy>
  <cp:revision>57</cp:revision>
  <dcterms:created xsi:type="dcterms:W3CDTF">2016-07-05T13:59:01Z</dcterms:created>
  <dcterms:modified xsi:type="dcterms:W3CDTF">2016-07-14T14:11:49Z</dcterms:modified>
</cp:coreProperties>
</file>