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handoutMasterIdLst>
    <p:handoutMasterId r:id="rId22"/>
  </p:handoutMasterIdLst>
  <p:sldIdLst>
    <p:sldId id="256" r:id="rId2"/>
    <p:sldId id="282" r:id="rId3"/>
    <p:sldId id="265" r:id="rId4"/>
    <p:sldId id="266" r:id="rId5"/>
    <p:sldId id="279" r:id="rId6"/>
    <p:sldId id="281" r:id="rId7"/>
    <p:sldId id="280" r:id="rId8"/>
    <p:sldId id="283" r:id="rId9"/>
    <p:sldId id="270" r:id="rId10"/>
    <p:sldId id="259" r:id="rId11"/>
    <p:sldId id="258" r:id="rId12"/>
    <p:sldId id="271" r:id="rId13"/>
    <p:sldId id="260" r:id="rId14"/>
    <p:sldId id="261" r:id="rId15"/>
    <p:sldId id="272" r:id="rId16"/>
    <p:sldId id="275" r:id="rId17"/>
    <p:sldId id="276" r:id="rId18"/>
    <p:sldId id="274" r:id="rId19"/>
    <p:sldId id="273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BC30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C49C1-6DEE-BA49-9A80-AF8A99672DF9}" type="datetimeFigureOut">
              <a:rPr kumimoji="1" lang="zh-TW" altLang="en-US" smtClean="0"/>
              <a:t>16/8/24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CFCAB-9FE2-AB4D-A5D5-66C3D4F5DF0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101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子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按一下以編輯母片子標題樣式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將圖片拖曳至版面配置區或按一下圖示以新增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16/8/24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pp.atmovies.com.tw/star/star.cfm?action=stardata&amp;starid=SDJQWZ5929" TargetMode="External"/><Relationship Id="rId4" Type="http://schemas.openxmlformats.org/officeDocument/2006/relationships/hyperlink" Target="http://app.atmovies.com.tw/star/star.cfm?action=stardata&amp;starid=sFL6003103" TargetMode="External"/><Relationship Id="rId5" Type="http://schemas.openxmlformats.org/officeDocument/2006/relationships/hyperlink" Target="http://app.atmovies.com.tw/star/star.cfm?action=stardata&amp;starid=sJM6003278" TargetMode="External"/><Relationship Id="rId6" Type="http://schemas.openxmlformats.org/officeDocument/2006/relationships/hyperlink" Target="http://app.atmovies.com.tw/star/star.cfm?action=stardata&amp;starid=sLT4005434" TargetMode="External"/><Relationship Id="rId7" Type="http://schemas.openxmlformats.org/officeDocument/2006/relationships/hyperlink" Target="http://app.atmovies.com.tw/star/star.cfm?action=stardata&amp;starid=sSS500537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p.atmovies.com.tw/star/star.cfm?action=stardata&amp;starid=SVOMEW742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gif"/><Relationship Id="rId3" Type="http://schemas.openxmlformats.org/officeDocument/2006/relationships/image" Target="../media/image16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gif"/><Relationship Id="rId3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14318"/>
          </a:xfrm>
        </p:spPr>
        <p:txBody>
          <a:bodyPr>
            <a:noAutofit/>
          </a:bodyPr>
          <a:lstStyle/>
          <a:p>
            <a:r>
              <a:rPr kumimoji="1" lang="zh-TW" altLang="en-US" sz="5400" b="1" dirty="0" smtClean="0">
                <a:solidFill>
                  <a:srgbClr val="BC3057"/>
                </a:solidFill>
              </a:rPr>
              <a:t>生命教育電影讀書會</a:t>
            </a:r>
            <a:endParaRPr kumimoji="1" lang="zh-TW" altLang="en-US" sz="5400" b="1" dirty="0">
              <a:solidFill>
                <a:srgbClr val="BC3057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zh-TW" sz="5400" dirty="0" smtClean="0">
              <a:solidFill>
                <a:srgbClr val="BC3057"/>
              </a:solidFill>
              <a:ea typeface="翩翩體 繁"/>
            </a:endParaRPr>
          </a:p>
          <a:p>
            <a:pPr marL="0" indent="0">
              <a:buNone/>
            </a:pPr>
            <a:endParaRPr kumimoji="1" lang="en-US" altLang="zh-TW" sz="5400" dirty="0" smtClean="0"/>
          </a:p>
          <a:p>
            <a:pPr marL="0" indent="0">
              <a:buNone/>
            </a:pPr>
            <a:endParaRPr kumimoji="1" lang="zh-TW" altLang="en-US" sz="5400" dirty="0"/>
          </a:p>
        </p:txBody>
      </p:sp>
      <p:pic>
        <p:nvPicPr>
          <p:cNvPr id="2" name="圖片 1" descr="images66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18" y="4389370"/>
            <a:ext cx="4261317" cy="1473085"/>
          </a:xfrm>
          <a:prstGeom prst="rect">
            <a:avLst/>
          </a:prstGeom>
        </p:spPr>
      </p:pic>
      <p:pic>
        <p:nvPicPr>
          <p:cNvPr id="6" name="圖片 5" descr="images66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5" y="4625963"/>
            <a:ext cx="3445467" cy="147308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490915" y="1527048"/>
            <a:ext cx="83147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 smtClean="0">
                <a:solidFill>
                  <a:srgbClr val="BC3057"/>
                </a:solidFill>
                <a:latin typeface="+mj-ea"/>
                <a:ea typeface="+mj-ea"/>
              </a:rPr>
              <a:t>如果有一天，必須遺忘自己的記憶</a:t>
            </a:r>
            <a:endParaRPr kumimoji="1" lang="en-US" altLang="zh-TW" sz="36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endParaRPr kumimoji="1" lang="en-US" altLang="zh-TW" sz="36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endParaRPr kumimoji="1" lang="en-US" altLang="zh-TW" sz="3600" b="1" dirty="0">
              <a:solidFill>
                <a:srgbClr val="BC3057"/>
              </a:solidFill>
              <a:latin typeface="+mj-ea"/>
              <a:ea typeface="+mj-ea"/>
            </a:endParaRPr>
          </a:p>
          <a:p>
            <a:r>
              <a:rPr kumimoji="1" lang="zh-TW" altLang="en-US" sz="3600" b="1" dirty="0" smtClean="0">
                <a:solidFill>
                  <a:srgbClr val="BC3057"/>
                </a:solidFill>
                <a:latin typeface="+mj-ea"/>
                <a:ea typeface="+mj-ea"/>
              </a:rPr>
              <a:t>如果有一天你可以選擇，</a:t>
            </a:r>
            <a:endParaRPr kumimoji="1" lang="en-US" altLang="zh-TW" sz="36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r>
              <a:rPr kumimoji="1" lang="en-US" altLang="zh-TW" sz="3600" b="1" dirty="0">
                <a:solidFill>
                  <a:srgbClr val="BC3057"/>
                </a:solidFill>
                <a:latin typeface="+mj-ea"/>
                <a:ea typeface="+mj-ea"/>
              </a:rPr>
              <a:t> </a:t>
            </a:r>
            <a:r>
              <a:rPr kumimoji="1" lang="en-US" altLang="zh-TW" sz="3600" b="1" dirty="0" smtClean="0">
                <a:solidFill>
                  <a:srgbClr val="BC3057"/>
                </a:solidFill>
                <a:latin typeface="+mj-ea"/>
                <a:ea typeface="+mj-ea"/>
              </a:rPr>
              <a:t>                      </a:t>
            </a:r>
            <a:r>
              <a:rPr kumimoji="1" lang="zh-TW" altLang="en-US" sz="3600" b="1" dirty="0" smtClean="0">
                <a:solidFill>
                  <a:srgbClr val="BC3057"/>
                </a:solidFill>
                <a:latin typeface="+mj-ea"/>
                <a:ea typeface="+mj-ea"/>
              </a:rPr>
              <a:t>是否遺忘別人的記憶</a:t>
            </a:r>
            <a:endParaRPr kumimoji="1" lang="zh-TW" altLang="en-US" sz="3600" b="1" dirty="0">
              <a:solidFill>
                <a:srgbClr val="BC3057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7792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2728"/>
          </a:xfrm>
        </p:spPr>
        <p:txBody>
          <a:bodyPr>
            <a:noAutofit/>
          </a:bodyPr>
          <a:lstStyle/>
          <a:p>
            <a:r>
              <a:rPr kumimoji="1" lang="zh-TW" altLang="en-US" sz="5400" b="1" dirty="0" smtClean="0">
                <a:solidFill>
                  <a:srgbClr val="BC3057"/>
                </a:solidFill>
              </a:rPr>
              <a:t>劇情簡介</a:t>
            </a:r>
            <a:endParaRPr kumimoji="1" lang="zh-TW" altLang="en-US" sz="5400" b="1" dirty="0">
              <a:solidFill>
                <a:srgbClr val="BC3057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 smtClean="0">
                <a:solidFill>
                  <a:srgbClr val="BC3057"/>
                </a:solidFill>
                <a:latin typeface="+mj-ea"/>
                <a:ea typeface="+mj-ea"/>
                <a:cs typeface="HanziPen TC Regular"/>
              </a:rPr>
              <a:t>『</a:t>
            </a:r>
            <a:r>
              <a:rPr lang="zh-TW" altLang="en-US" b="1" dirty="0" smtClean="0">
                <a:solidFill>
                  <a:srgbClr val="BC3057"/>
                </a:solidFill>
                <a:latin typeface="+mj-ea"/>
                <a:ea typeface="+mj-ea"/>
                <a:cs typeface="HanziPen TC Regular"/>
              </a:rPr>
              <a:t>機器人與法蘭克</a:t>
            </a:r>
            <a:r>
              <a:rPr lang="en-US" altLang="zh-TW" b="1" dirty="0" smtClean="0">
                <a:solidFill>
                  <a:srgbClr val="BC3057"/>
                </a:solidFill>
                <a:latin typeface="+mj-ea"/>
                <a:ea typeface="+mj-ea"/>
                <a:cs typeface="HanziPen TC Regular"/>
              </a:rPr>
              <a:t>』</a:t>
            </a:r>
            <a:r>
              <a:rPr lang="zh-TW" altLang="en-US" b="1" dirty="0" smtClean="0">
                <a:solidFill>
                  <a:srgbClr val="BC3057"/>
                </a:solidFill>
                <a:latin typeface="+mj-ea"/>
                <a:ea typeface="+mj-ea"/>
                <a:cs typeface="HanziPen TC Regular"/>
              </a:rPr>
              <a:t>講著</a:t>
            </a:r>
            <a:r>
              <a:rPr lang="zh-TW" altLang="en-US" b="1" dirty="0">
                <a:solidFill>
                  <a:srgbClr val="BC3057"/>
                </a:solidFill>
                <a:latin typeface="+mj-ea"/>
                <a:ea typeface="+mj-ea"/>
                <a:cs typeface="HanziPen TC Regular"/>
              </a:rPr>
              <a:t>「不久之後的將來」裡，機器人正式進入人類生活裡面、幫助大家處理各種事務的時代，一個叫做法蘭克的老人與機器人邂逅的故事。</a:t>
            </a:r>
          </a:p>
          <a:p>
            <a:r>
              <a:rPr lang="zh-TW" altLang="en-US" b="1" dirty="0">
                <a:solidFill>
                  <a:srgbClr val="BC3057"/>
                </a:solidFill>
                <a:latin typeface="+mj-ea"/>
                <a:ea typeface="+mj-ea"/>
                <a:cs typeface="HanziPen TC Regular"/>
              </a:rPr>
              <a:t>   </a:t>
            </a:r>
            <a:r>
              <a:rPr lang="zh-TW" altLang="en-US" b="1" dirty="0" smtClean="0">
                <a:solidFill>
                  <a:srgbClr val="BC3057"/>
                </a:solidFill>
                <a:latin typeface="+mj-ea"/>
                <a:ea typeface="+mj-ea"/>
                <a:cs typeface="HanziPen TC Regular"/>
              </a:rPr>
              <a:t>這個機器人並沒</a:t>
            </a:r>
            <a:r>
              <a:rPr lang="zh-TW" altLang="en-US" b="1" dirty="0">
                <a:solidFill>
                  <a:srgbClr val="BC3057"/>
                </a:solidFill>
                <a:latin typeface="+mj-ea"/>
                <a:ea typeface="+mj-ea"/>
                <a:cs typeface="HanziPen TC Regular"/>
              </a:rPr>
              <a:t>有名字，電影以此表達了在看待機器人的中性立場。</a:t>
            </a:r>
          </a:p>
          <a:p>
            <a:r>
              <a:rPr lang="zh-TW" altLang="en-US" b="1" dirty="0">
                <a:solidFill>
                  <a:srgbClr val="BC3057"/>
                </a:solidFill>
                <a:latin typeface="+mj-ea"/>
                <a:ea typeface="+mj-ea"/>
                <a:cs typeface="HanziPen TC Regular"/>
              </a:rPr>
              <a:t>而電影以老人兒子和女兒的兩面不同的看法，來簡單示意了古今以來人類對於機器人的兩種立場：支持，與反對。然後，循著故事的</a:t>
            </a:r>
            <a:r>
              <a:rPr lang="zh-TW" altLang="en-US" b="1" dirty="0">
                <a:solidFill>
                  <a:srgbClr val="BC3057"/>
                </a:solidFill>
                <a:latin typeface="+mj-ea"/>
                <a:ea typeface="+mj-ea"/>
              </a:rPr>
              <a:t>行進，</a:t>
            </a:r>
            <a:r>
              <a:rPr lang="en-US" altLang="zh-TW" b="1" dirty="0">
                <a:solidFill>
                  <a:srgbClr val="BC3057"/>
                </a:solidFill>
                <a:latin typeface="+mj-ea"/>
                <a:ea typeface="+mj-ea"/>
              </a:rPr>
              <a:t>《</a:t>
            </a:r>
            <a:r>
              <a:rPr lang="zh-TW" altLang="en-US" b="1" dirty="0">
                <a:solidFill>
                  <a:srgbClr val="BC3057"/>
                </a:solidFill>
                <a:latin typeface="+mj-ea"/>
                <a:ea typeface="+mj-ea"/>
              </a:rPr>
              <a:t>機器人與法蘭克</a:t>
            </a:r>
            <a:r>
              <a:rPr lang="en-US" altLang="zh-TW" b="1" dirty="0">
                <a:solidFill>
                  <a:srgbClr val="BC3057"/>
                </a:solidFill>
                <a:latin typeface="+mj-ea"/>
                <a:ea typeface="+mj-ea"/>
              </a:rPr>
              <a:t>》</a:t>
            </a:r>
            <a:r>
              <a:rPr lang="zh-TW" altLang="en-US" b="1" dirty="0">
                <a:solidFill>
                  <a:srgbClr val="BC3057"/>
                </a:solidFill>
                <a:latin typeface="+mj-ea"/>
                <a:ea typeface="+mj-ea"/>
              </a:rPr>
              <a:t>告訴你，人類遲早要進入使用機器人的一個強烈原因：因為這樣可以免除掉大部分我們不喜歡</a:t>
            </a:r>
            <a:r>
              <a:rPr lang="zh-TW" altLang="en-US" dirty="0">
                <a:solidFill>
                  <a:srgbClr val="BC3057"/>
                </a:solidFill>
                <a:latin typeface="+mj-ea"/>
                <a:ea typeface="+mj-ea"/>
              </a:rPr>
              <a:t>的勞力</a:t>
            </a:r>
            <a:r>
              <a:rPr lang="zh-TW" altLang="en-US" b="1" dirty="0">
                <a:solidFill>
                  <a:srgbClr val="BC3057"/>
                </a:solidFill>
                <a:latin typeface="+mj-ea"/>
                <a:ea typeface="+mj-ea"/>
              </a:rPr>
              <a:t>工作、進而提昇人類的生活品質</a:t>
            </a:r>
            <a:r>
              <a:rPr lang="zh-TW" altLang="en-US" b="1" dirty="0"/>
              <a:t>。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061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14318"/>
          </a:xfrm>
        </p:spPr>
        <p:txBody>
          <a:bodyPr>
            <a:normAutofit/>
          </a:bodyPr>
          <a:lstStyle/>
          <a:p>
            <a:r>
              <a:rPr kumimoji="1" lang="zh-TW" altLang="en-US" sz="6000" b="1" dirty="0" smtClean="0"/>
              <a:t>電影簡介</a:t>
            </a:r>
            <a:endParaRPr kumimoji="1"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54736" y="1761565"/>
            <a:ext cx="7808214" cy="4289611"/>
          </a:xfrm>
        </p:spPr>
        <p:txBody>
          <a:bodyPr>
            <a:normAutofit/>
          </a:bodyPr>
          <a:lstStyle/>
          <a:p>
            <a:r>
              <a:rPr lang="zh-CHT" altLang="en-US" sz="4000" b="1" dirty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影片年份：</a:t>
            </a:r>
            <a:r>
              <a:rPr lang="en-US" altLang="zh-CHT" sz="4000" b="1" dirty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2012</a:t>
            </a:r>
          </a:p>
          <a:p>
            <a:r>
              <a:rPr lang="zh-TW" altLang="en-US" sz="4000" b="1" dirty="0" smtClean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發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  行  商：傳影互動</a:t>
            </a:r>
          </a:p>
          <a:p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語　　言：</a:t>
            </a:r>
            <a:r>
              <a:rPr lang="en-US" altLang="zh-TW" sz="4000" b="1" dirty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English </a:t>
            </a:r>
          </a:p>
          <a:p>
            <a:r>
              <a:rPr lang="zh-TW" altLang="en-US" sz="4000" b="1" dirty="0" smtClean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導</a:t>
            </a:r>
            <a:r>
              <a:rPr lang="en-US" altLang="zh-TW" sz="4000" b="1" dirty="0" smtClean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        </a:t>
            </a:r>
            <a:r>
              <a:rPr lang="zh-TW" altLang="en-US" sz="4000" b="1" dirty="0" smtClean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演： 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傑克史艾爾  </a:t>
            </a:r>
          </a:p>
          <a:p>
            <a:r>
              <a:rPr lang="zh-TW" altLang="en-US" sz="4000" b="1" dirty="0" smtClean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片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長：</a:t>
            </a:r>
            <a:r>
              <a:rPr lang="en-US" altLang="zh-TW" sz="4000" b="1" dirty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90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  <a:cs typeface="Heiti TC Light"/>
              </a:rPr>
              <a:t>分</a:t>
            </a:r>
          </a:p>
          <a:p>
            <a:endParaRPr kumimoji="1" lang="zh-TW" altLang="en-US" dirty="0"/>
          </a:p>
        </p:txBody>
      </p:sp>
      <p:pic>
        <p:nvPicPr>
          <p:cNvPr id="4" name="圖片 3" descr="images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47" y="253890"/>
            <a:ext cx="1285957" cy="989027"/>
          </a:xfrm>
          <a:prstGeom prst="rect">
            <a:avLst/>
          </a:prstGeom>
        </p:spPr>
      </p:pic>
      <p:pic>
        <p:nvPicPr>
          <p:cNvPr id="5" name="圖片 4" descr="images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821" y="253890"/>
            <a:ext cx="1285957" cy="98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8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6000" b="1" dirty="0" smtClean="0"/>
              <a:t>主要人物介紹</a:t>
            </a:r>
            <a:endParaRPr kumimoji="1"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2080536"/>
            <a:ext cx="7937612" cy="3403221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4800" b="1" u="sng" dirty="0" smtClean="0"/>
              <a:t>導</a:t>
            </a:r>
            <a:r>
              <a:rPr lang="zh-TW" altLang="en-US" sz="4800" b="1" u="sng" dirty="0"/>
              <a:t>演：	</a:t>
            </a:r>
            <a:r>
              <a:rPr lang="zh-TW" altLang="en-US" sz="4800" b="1" u="sng" dirty="0">
                <a:hlinkClick r:id="rId2"/>
              </a:rPr>
              <a:t>傑克史艾爾 	</a:t>
            </a:r>
          </a:p>
          <a:p>
            <a:r>
              <a:rPr lang="zh-TW" altLang="en-US" sz="4800" b="1" u="sng" dirty="0"/>
              <a:t>編劇：	</a:t>
            </a:r>
            <a:r>
              <a:rPr lang="zh-TW" altLang="en-US" sz="4800" b="1" u="sng" dirty="0">
                <a:hlinkClick r:id="rId3"/>
              </a:rPr>
              <a:t>克里斯多福特 	</a:t>
            </a:r>
          </a:p>
          <a:p>
            <a:r>
              <a:rPr lang="zh-TW" altLang="en-US" sz="4800" b="1" u="sng" dirty="0"/>
              <a:t>演員：	</a:t>
            </a:r>
            <a:r>
              <a:rPr lang="zh-TW" altLang="en-US" sz="4800" b="1" u="sng" dirty="0">
                <a:hlinkClick r:id="rId4"/>
              </a:rPr>
              <a:t>法蘭克藍吉拉 </a:t>
            </a:r>
            <a:r>
              <a:rPr lang="zh-TW" altLang="en-US" sz="4800" b="1" u="sng" dirty="0" smtClean="0">
                <a:hlinkClick r:id="rId4"/>
              </a:rPr>
              <a:t>飾演</a:t>
            </a:r>
            <a:r>
              <a:rPr lang="en-US" altLang="zh-TW" sz="4800" b="1" u="sng" dirty="0" smtClean="0">
                <a:hlinkClick r:id="rId4"/>
              </a:rPr>
              <a:t>『</a:t>
            </a:r>
            <a:r>
              <a:rPr lang="zh-TW" altLang="en-US" sz="4800" b="1" u="sng" dirty="0" smtClean="0">
                <a:hlinkClick r:id="rId4"/>
              </a:rPr>
              <a:t>法蘭克</a:t>
            </a:r>
            <a:r>
              <a:rPr lang="en-US" altLang="zh-TW" sz="4800" b="1" u="sng" dirty="0" smtClean="0">
                <a:hlinkClick r:id="rId4"/>
              </a:rPr>
              <a:t>』</a:t>
            </a:r>
            <a:endParaRPr lang="zh-TW" altLang="en-US" sz="4800" b="1" u="sng" dirty="0">
              <a:hlinkClick r:id="rId4"/>
            </a:endParaRPr>
          </a:p>
          <a:p>
            <a:r>
              <a:rPr lang="zh-TW" altLang="en-US" sz="4800" b="1" u="sng" dirty="0" smtClean="0">
                <a:hlinkClick r:id="rId5"/>
              </a:rPr>
              <a:t>詹姆斯馬斯登</a:t>
            </a:r>
            <a:r>
              <a:rPr lang="en-US" altLang="zh-TW" sz="4800" b="1" u="sng" dirty="0" smtClean="0"/>
              <a:t>        </a:t>
            </a:r>
            <a:r>
              <a:rPr lang="zh-TW" altLang="en-US" sz="4800" b="1" u="sng" dirty="0" smtClean="0">
                <a:hlinkClick r:id="rId4"/>
              </a:rPr>
              <a:t>飾演</a:t>
            </a:r>
            <a:r>
              <a:rPr lang="en-US" altLang="zh-TW" sz="4800" b="1" u="sng" dirty="0" smtClean="0"/>
              <a:t> </a:t>
            </a:r>
            <a:r>
              <a:rPr lang="en-US" altLang="zh-TW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5"/>
              </a:rPr>
              <a:t>『</a:t>
            </a:r>
            <a:r>
              <a:rPr lang="zh-TW" altLang="en-US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法蘭克</a:t>
            </a:r>
            <a:r>
              <a:rPr lang="zh-TW" altLang="en-US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兒</a:t>
            </a:r>
            <a:r>
              <a:rPr lang="en-US" altLang="zh-TW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zh-TW" altLang="en-US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子</a:t>
            </a:r>
            <a:r>
              <a:rPr lang="en-US" altLang="zh-TW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5"/>
              </a:rPr>
              <a:t>』</a:t>
            </a:r>
            <a:endParaRPr lang="zh-TW" altLang="en-US" sz="4800" b="1" u="sng" dirty="0">
              <a:solidFill>
                <a:schemeClr val="tx2">
                  <a:lumMod val="60000"/>
                  <a:lumOff val="40000"/>
                </a:schemeClr>
              </a:solidFill>
              <a:hlinkClick r:id="rId5"/>
            </a:endParaRPr>
          </a:p>
          <a:p>
            <a:r>
              <a:rPr lang="zh-TW" altLang="en-US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6"/>
              </a:rPr>
              <a:t>麗芙泰勒</a:t>
            </a:r>
            <a:r>
              <a:rPr lang="en-US" altLang="zh-TW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</a:t>
            </a:r>
            <a:r>
              <a:rPr lang="zh-TW" altLang="en-US" sz="4800" b="1" u="sng" dirty="0" smtClean="0">
                <a:hlinkClick r:id="rId4"/>
              </a:rPr>
              <a:t>飾演</a:t>
            </a:r>
            <a:r>
              <a:rPr lang="en-US" altLang="zh-TW" sz="4800" b="1" u="sng" dirty="0" smtClean="0"/>
              <a:t> </a:t>
            </a:r>
            <a:r>
              <a:rPr lang="en-US" altLang="zh-TW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『</a:t>
            </a:r>
            <a:r>
              <a:rPr lang="zh-TW" altLang="en-US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法</a:t>
            </a:r>
            <a:r>
              <a:rPr lang="zh-TW" altLang="en-US" sz="480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蘭</a:t>
            </a:r>
            <a:r>
              <a:rPr lang="zh-TW" altLang="en-US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克</a:t>
            </a:r>
            <a:r>
              <a:rPr lang="zh-TW" altLang="en-US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的女兒</a:t>
            </a:r>
            <a:r>
              <a:rPr lang="en-US" altLang="zh-TW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』</a:t>
            </a:r>
            <a:endParaRPr lang="zh-TW" altLang="en-US" sz="4800" b="1" u="sng" dirty="0">
              <a:solidFill>
                <a:schemeClr val="tx2">
                  <a:lumMod val="60000"/>
                  <a:lumOff val="40000"/>
                </a:schemeClr>
              </a:solidFill>
              <a:hlinkClick r:id="rId6"/>
            </a:endParaRPr>
          </a:p>
          <a:p>
            <a:r>
              <a:rPr lang="zh-TW" altLang="en-US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7"/>
              </a:rPr>
              <a:t>蘇珊莎蘭登</a:t>
            </a:r>
            <a:r>
              <a:rPr lang="en-US" altLang="zh-TW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</a:t>
            </a:r>
            <a:r>
              <a:rPr lang="zh-TW" altLang="en-US" sz="4800" b="1" u="sng" dirty="0" smtClean="0">
                <a:hlinkClick r:id="rId4"/>
              </a:rPr>
              <a:t>飾</a:t>
            </a:r>
            <a:r>
              <a:rPr lang="zh-TW" altLang="en-US" sz="4800" b="1" u="sng" dirty="0">
                <a:hlinkClick r:id="rId4"/>
              </a:rPr>
              <a:t>演</a:t>
            </a:r>
            <a:r>
              <a:rPr lang="en-US" altLang="zh-TW" sz="4800" b="1" u="sng" dirty="0"/>
              <a:t> </a:t>
            </a:r>
            <a:r>
              <a:rPr lang="en-US" altLang="zh-TW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7"/>
              </a:rPr>
              <a:t>『</a:t>
            </a:r>
            <a:r>
              <a:rPr lang="zh-TW" altLang="en-US" sz="480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法蘭克</a:t>
            </a:r>
            <a:r>
              <a:rPr lang="zh-TW" altLang="en-US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7"/>
              </a:rPr>
              <a:t>紅粉知己</a:t>
            </a:r>
            <a:r>
              <a:rPr lang="en-US" altLang="zh-TW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7"/>
              </a:rPr>
              <a:t>』</a:t>
            </a:r>
            <a:r>
              <a:rPr lang="zh-TW" altLang="en-US" sz="480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7"/>
              </a:rPr>
              <a:t>	</a:t>
            </a:r>
          </a:p>
          <a:p>
            <a:endParaRPr kumimoji="1" lang="zh-TW" altLang="en-US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8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zh-TW" altLang="en-US" sz="4800" b="1" dirty="0" smtClean="0"/>
              <a:t>（法蘭克與機器人）</a:t>
            </a:r>
            <a:endParaRPr kumimoji="1" lang="zh-TW" altLang="en-US" sz="4800" b="1" dirty="0"/>
          </a:p>
        </p:txBody>
      </p:sp>
      <p:pic>
        <p:nvPicPr>
          <p:cNvPr id="4" name="內容版面配置區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8" r="105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939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zh-TW" altLang="en-US" sz="4800" b="1" dirty="0" smtClean="0"/>
              <a:t>法蘭克兒子</a:t>
            </a:r>
            <a:endParaRPr kumimoji="1" lang="zh-TW" altLang="en-US" sz="4800" b="1" dirty="0"/>
          </a:p>
        </p:txBody>
      </p:sp>
      <p:pic>
        <p:nvPicPr>
          <p:cNvPr id="4" name="內容版面配置區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87" r="-118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3229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zh-TW" altLang="en-US" sz="4800" b="1" dirty="0" smtClean="0"/>
              <a:t>法蘭克女兒</a:t>
            </a:r>
            <a:endParaRPr kumimoji="1" lang="zh-TW" altLang="en-US" sz="4800" b="1" dirty="0"/>
          </a:p>
        </p:txBody>
      </p:sp>
      <p:pic>
        <p:nvPicPr>
          <p:cNvPr id="4" name="內容版面配置區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906" r="-769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9560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1527696"/>
          </a:xfrm>
        </p:spPr>
        <p:txBody>
          <a:bodyPr>
            <a:noAutofit/>
          </a:bodyPr>
          <a:lstStyle/>
          <a:p>
            <a:r>
              <a:rPr kumimoji="1" lang="en-US" altLang="zh-TW" sz="6000" dirty="0" smtClean="0">
                <a:solidFill>
                  <a:srgbClr val="BC3057"/>
                </a:solidFill>
              </a:rPr>
              <a:t/>
            </a:r>
            <a:br>
              <a:rPr kumimoji="1" lang="en-US" altLang="zh-TW" sz="6000" dirty="0" smtClean="0">
                <a:solidFill>
                  <a:srgbClr val="BC3057"/>
                </a:solidFill>
              </a:rPr>
            </a:br>
            <a:r>
              <a:rPr kumimoji="1" lang="zh-TW" altLang="en-US" sz="6000" dirty="0" smtClean="0">
                <a:solidFill>
                  <a:srgbClr val="BC3057"/>
                </a:solidFill>
              </a:rPr>
              <a:t>觀賞電影</a:t>
            </a:r>
            <a:endParaRPr kumimoji="1" lang="zh-TW" altLang="en-US" sz="6000" dirty="0">
              <a:solidFill>
                <a:srgbClr val="BC3057"/>
              </a:solidFill>
            </a:endParaRPr>
          </a:p>
        </p:txBody>
      </p:sp>
      <p:pic>
        <p:nvPicPr>
          <p:cNvPr id="8" name="內容版面配置區 7" descr="234.gif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3" r="3553"/>
          <a:stretch>
            <a:fillRect/>
          </a:stretch>
        </p:blipFill>
        <p:spPr>
          <a:xfrm>
            <a:off x="1040396" y="1497680"/>
            <a:ext cx="1528763" cy="1612900"/>
          </a:xfrm>
        </p:spPr>
      </p:pic>
      <p:pic>
        <p:nvPicPr>
          <p:cNvPr id="10" name="圖片 9" descr="23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474" y="4350768"/>
            <a:ext cx="1661481" cy="1524000"/>
          </a:xfrm>
          <a:prstGeom prst="rect">
            <a:avLst/>
          </a:prstGeom>
        </p:spPr>
      </p:pic>
      <p:pic>
        <p:nvPicPr>
          <p:cNvPr id="11" name="內容版面配置區 7" descr="23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3" r="3553"/>
          <a:stretch>
            <a:fillRect/>
          </a:stretch>
        </p:blipFill>
        <p:spPr>
          <a:xfrm>
            <a:off x="2929928" y="1497680"/>
            <a:ext cx="1528965" cy="1611873"/>
          </a:xfrm>
          <a:prstGeom prst="rect">
            <a:avLst/>
          </a:prstGeom>
        </p:spPr>
      </p:pic>
      <p:pic>
        <p:nvPicPr>
          <p:cNvPr id="12" name="內容版面配置區 7" descr="23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3" r="3553"/>
          <a:stretch>
            <a:fillRect/>
          </a:stretch>
        </p:blipFill>
        <p:spPr>
          <a:xfrm>
            <a:off x="5282991" y="1497680"/>
            <a:ext cx="1528965" cy="1611873"/>
          </a:xfrm>
          <a:prstGeom prst="rect">
            <a:avLst/>
          </a:prstGeom>
        </p:spPr>
      </p:pic>
      <p:pic>
        <p:nvPicPr>
          <p:cNvPr id="13" name="內容版面配置區 7" descr="23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3" r="3553"/>
          <a:stretch>
            <a:fillRect/>
          </a:stretch>
        </p:blipFill>
        <p:spPr>
          <a:xfrm>
            <a:off x="7278453" y="1497680"/>
            <a:ext cx="1349133" cy="1611873"/>
          </a:xfrm>
          <a:prstGeom prst="rect">
            <a:avLst/>
          </a:prstGeom>
        </p:spPr>
      </p:pic>
      <p:pic>
        <p:nvPicPr>
          <p:cNvPr id="14" name="圖片 13" descr="23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85368" y="4350768"/>
            <a:ext cx="1856704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5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6000" dirty="0" smtClean="0"/>
              <a:t>討論劇情</a:t>
            </a:r>
            <a:endParaRPr kumimoji="1" lang="zh-TW" altLang="en-US" sz="6000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796017" y="1761565"/>
            <a:ext cx="7570787" cy="4289611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solidFill>
                  <a:srgbClr val="BC3057"/>
                </a:solidFill>
                <a:latin typeface="+mj-ea"/>
                <a:ea typeface="+mj-ea"/>
              </a:rPr>
              <a:t>一開始法蘭克為何會排斥機器人？</a:t>
            </a:r>
            <a:endParaRPr lang="en-US" altLang="zh-TW" sz="32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endParaRPr lang="en-US" altLang="zh-TW" sz="32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r>
              <a:rPr lang="zh-TW" altLang="en-US" sz="3200" b="1" dirty="0" smtClean="0">
                <a:solidFill>
                  <a:srgbClr val="BC3057"/>
                </a:solidFill>
                <a:latin typeface="+mj-ea"/>
                <a:ea typeface="+mj-ea"/>
              </a:rPr>
              <a:t>二為何法蘭克對洗掉記憶這件事不能忍受？</a:t>
            </a:r>
            <a:endParaRPr lang="en-US" altLang="zh-TW" sz="32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endParaRPr lang="en-US" altLang="zh-TW" sz="32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r>
              <a:rPr lang="zh-TW" altLang="en-US" sz="3200" b="1" dirty="0" smtClean="0">
                <a:solidFill>
                  <a:srgbClr val="BC3057"/>
                </a:solidFill>
                <a:latin typeface="+mj-ea"/>
                <a:ea typeface="+mj-ea"/>
              </a:rPr>
              <a:t>三如果有個機器人幫你照顧生活起居，你能接受嗎？</a:t>
            </a:r>
            <a:endParaRPr lang="zh-TW" altLang="en-US" sz="3200" b="1" dirty="0">
              <a:solidFill>
                <a:srgbClr val="BC3057"/>
              </a:solidFill>
              <a:latin typeface="+mj-ea"/>
              <a:ea typeface="+mj-ea"/>
            </a:endParaRPr>
          </a:p>
        </p:txBody>
      </p:sp>
      <p:pic>
        <p:nvPicPr>
          <p:cNvPr id="6" name="圖片 5" descr="26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24" y="509132"/>
            <a:ext cx="891951" cy="801335"/>
          </a:xfrm>
          <a:prstGeom prst="rect">
            <a:avLst/>
          </a:prstGeom>
        </p:spPr>
      </p:pic>
      <p:pic>
        <p:nvPicPr>
          <p:cNvPr id="7" name="圖片 6" descr="34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356369"/>
            <a:ext cx="1499792" cy="95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8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 wrap="none"/>
          <a:lstStyle/>
          <a:p>
            <a:r>
              <a:rPr kumimoji="1" lang="zh-TW" altLang="en-US" sz="4000" dirty="0" smtClean="0">
                <a:solidFill>
                  <a:schemeClr val="bg2">
                    <a:lumMod val="50000"/>
                  </a:schemeClr>
                </a:solidFill>
              </a:rPr>
              <a:t>兒子</a:t>
            </a:r>
            <a:endParaRPr kumimoji="1" lang="zh-TW" alt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kumimoji="1" lang="zh-TW" altLang="en-US" sz="4000" b="1" dirty="0" smtClean="0">
                <a:solidFill>
                  <a:schemeClr val="bg2">
                    <a:lumMod val="50000"/>
                  </a:schemeClr>
                </a:solidFill>
              </a:rPr>
              <a:t>女兒</a:t>
            </a:r>
            <a:endParaRPr kumimoji="1" lang="zh-TW" altLang="en-US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內容版面配置區 7" descr="images.jp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3" r="20633"/>
          <a:stretch>
            <a:fillRect/>
          </a:stretch>
        </p:blipFill>
        <p:spPr>
          <a:xfrm>
            <a:off x="148628" y="2376813"/>
            <a:ext cx="4343400" cy="3916762"/>
          </a:xfrm>
        </p:spPr>
      </p:pic>
      <p:sp>
        <p:nvSpPr>
          <p:cNvPr id="5" name="內容版面配置區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zh-TW" altLang="en-US" sz="6000" b="1" dirty="0"/>
              <a:t>親子衝突篇</a:t>
            </a:r>
            <a:endParaRPr kumimoji="1" lang="zh-TW" altLang="en-US" sz="6000" b="1" dirty="0"/>
          </a:p>
        </p:txBody>
      </p:sp>
      <p:pic>
        <p:nvPicPr>
          <p:cNvPr id="14" name="圖片 13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026" y="2376813"/>
            <a:ext cx="4164175" cy="391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9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6000" b="1" dirty="0" smtClean="0"/>
              <a:t>討論分享</a:t>
            </a:r>
            <a:endParaRPr kumimoji="1"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TW" altLang="en-US" sz="3600" b="1" dirty="0" smtClean="0">
                <a:solidFill>
                  <a:srgbClr val="BC3057"/>
                </a:solidFill>
                <a:latin typeface="+mj-ea"/>
                <a:ea typeface="+mj-ea"/>
              </a:rPr>
              <a:t>讓以印象最深刻一幕或一句話？</a:t>
            </a:r>
            <a:endParaRPr kumimoji="1" lang="en-US" altLang="zh-TW" sz="36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kumimoji="1" lang="en-US" altLang="zh-TW" sz="3600" b="1" dirty="0">
              <a:solidFill>
                <a:srgbClr val="BC3057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kumimoji="1" lang="zh-TW" altLang="en-US" sz="3600" b="1" dirty="0" smtClean="0">
                <a:solidFill>
                  <a:srgbClr val="BC3057"/>
                </a:solidFill>
                <a:latin typeface="+mj-ea"/>
                <a:ea typeface="+mj-ea"/>
              </a:rPr>
              <a:t>子女忙</a:t>
            </a:r>
            <a:r>
              <a:rPr kumimoji="1" lang="zh-TW" altLang="en-US" sz="3600" b="1" dirty="0">
                <a:solidFill>
                  <a:srgbClr val="BC3057"/>
                </a:solidFill>
                <a:latin typeface="+mj-ea"/>
                <a:ea typeface="+mj-ea"/>
              </a:rPr>
              <a:t>碌，你會如何安排自己生活方式</a:t>
            </a:r>
            <a:r>
              <a:rPr kumimoji="1" lang="zh-TW" altLang="en-US" sz="3600" b="1" dirty="0" smtClean="0">
                <a:solidFill>
                  <a:srgbClr val="BC3057"/>
                </a:solidFill>
                <a:latin typeface="+mj-ea"/>
                <a:ea typeface="+mj-ea"/>
              </a:rPr>
              <a:t>？</a:t>
            </a:r>
            <a:endParaRPr kumimoji="1" lang="en-US" altLang="zh-TW" sz="36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kumimoji="1" lang="en-US" altLang="zh-TW" sz="3600" b="1" dirty="0">
              <a:solidFill>
                <a:srgbClr val="BC3057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kumimoji="1" lang="zh-TW" altLang="en-US" sz="3600" b="1" dirty="0" smtClean="0">
                <a:solidFill>
                  <a:srgbClr val="BC3057"/>
                </a:solidFill>
                <a:latin typeface="+mj-ea"/>
                <a:ea typeface="+mj-ea"/>
              </a:rPr>
              <a:t>你最希望兒女用什麼樣的方式與你相處？</a:t>
            </a:r>
            <a:endParaRPr kumimoji="1" lang="en-US" altLang="zh-TW" sz="36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kumimoji="1" lang="en-US" altLang="zh-TW" sz="3600" b="1" dirty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endParaRPr kumimoji="1" lang="en-US" altLang="zh-TW" dirty="0" smtClean="0"/>
          </a:p>
          <a:p>
            <a:endParaRPr kumimoji="1" lang="zh-TW" altLang="en-US" dirty="0"/>
          </a:p>
        </p:txBody>
      </p:sp>
      <p:pic>
        <p:nvPicPr>
          <p:cNvPr id="4" name="圖片 3" descr="images謢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2" y="5295908"/>
            <a:ext cx="1431540" cy="1072273"/>
          </a:xfrm>
          <a:prstGeom prst="rect">
            <a:avLst/>
          </a:prstGeom>
        </p:spPr>
      </p:pic>
      <p:pic>
        <p:nvPicPr>
          <p:cNvPr id="5" name="圖片 4" descr="images謢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32" y="5295908"/>
            <a:ext cx="1431540" cy="107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0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06238"/>
          </a:xfrm>
        </p:spPr>
        <p:txBody>
          <a:bodyPr>
            <a:noAutofit/>
          </a:bodyPr>
          <a:lstStyle/>
          <a:p>
            <a:r>
              <a:rPr kumimoji="1" lang="zh-TW" altLang="en-US" sz="5400" b="1" dirty="0" smtClean="0"/>
              <a:t>地中海飲食</a:t>
            </a:r>
            <a:endParaRPr kumimoji="1" lang="zh-TW" altLang="en-US" sz="5400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513441" y="1404258"/>
            <a:ext cx="76718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b="1" dirty="0" smtClean="0">
                <a:solidFill>
                  <a:srgbClr val="BC3057"/>
                </a:solidFill>
                <a:ea typeface="+mj-ea"/>
              </a:rPr>
              <a:t>地中海飲食可降低</a:t>
            </a:r>
            <a:r>
              <a:rPr kumimoji="1" lang="en-US" altLang="zh-TW" sz="2800" b="1" dirty="0" smtClean="0">
                <a:solidFill>
                  <a:srgbClr val="BC3057"/>
                </a:solidFill>
                <a:ea typeface="+mj-ea"/>
              </a:rPr>
              <a:t>7</a:t>
            </a:r>
            <a:r>
              <a:rPr kumimoji="1" lang="zh-TW" altLang="en-US" sz="2800" b="1" dirty="0" smtClean="0">
                <a:solidFill>
                  <a:srgbClr val="BC3057"/>
                </a:solidFill>
                <a:ea typeface="+mj-ea"/>
              </a:rPr>
              <a:t>成</a:t>
            </a:r>
            <a:endParaRPr kumimoji="1" lang="en-US" altLang="zh-TW" sz="2800" b="1" dirty="0">
              <a:solidFill>
                <a:srgbClr val="BC3057"/>
              </a:solidFill>
              <a:ea typeface="+mj-ea"/>
            </a:endParaRPr>
          </a:p>
          <a:p>
            <a:r>
              <a:rPr lang="en-US" altLang="zh-TW" sz="2800" b="1" dirty="0" smtClean="0">
                <a:solidFill>
                  <a:srgbClr val="BC3057"/>
                </a:solidFill>
                <a:ea typeface="+mj-ea"/>
              </a:rPr>
              <a:t>(</a:t>
            </a:r>
            <a:r>
              <a:rPr lang="en-US" altLang="zh-TW" sz="2800" b="1" dirty="0">
                <a:solidFill>
                  <a:srgbClr val="BC3057"/>
                </a:solidFill>
                <a:ea typeface="+mj-ea"/>
              </a:rPr>
              <a:t>1)</a:t>
            </a:r>
            <a:r>
              <a:rPr lang="zh-TW" altLang="en-US" sz="2800" b="1" dirty="0">
                <a:solidFill>
                  <a:srgbClr val="BC3057"/>
                </a:solidFill>
                <a:ea typeface="+mj-ea"/>
              </a:rPr>
              <a:t>多攝取蔬果、豆類、堅果、未精製穀類（維生素</a:t>
            </a:r>
            <a:r>
              <a:rPr lang="en-US" altLang="zh-TW" sz="2800" b="1" dirty="0">
                <a:solidFill>
                  <a:srgbClr val="BC3057"/>
                </a:solidFill>
                <a:ea typeface="+mj-ea"/>
              </a:rPr>
              <a:t>C</a:t>
            </a:r>
            <a:r>
              <a:rPr lang="zh-TW" altLang="en-US" sz="2800" b="1" dirty="0">
                <a:solidFill>
                  <a:srgbClr val="BC3057"/>
                </a:solidFill>
                <a:ea typeface="+mj-ea"/>
              </a:rPr>
              <a:t>、</a:t>
            </a:r>
            <a:r>
              <a:rPr lang="en-US" altLang="zh-TW" sz="2800" b="1" dirty="0">
                <a:solidFill>
                  <a:srgbClr val="BC3057"/>
                </a:solidFill>
                <a:ea typeface="+mj-ea"/>
              </a:rPr>
              <a:t>E</a:t>
            </a:r>
            <a:r>
              <a:rPr lang="zh-TW" altLang="en-US" sz="2800" b="1" dirty="0">
                <a:solidFill>
                  <a:srgbClr val="BC3057"/>
                </a:solidFill>
                <a:ea typeface="+mj-ea"/>
              </a:rPr>
              <a:t>及 </a:t>
            </a:r>
            <a:r>
              <a:rPr lang="en-US" altLang="zh-TW" sz="2800" b="1" dirty="0">
                <a:solidFill>
                  <a:srgbClr val="BC3057"/>
                </a:solidFill>
                <a:ea typeface="+mj-ea"/>
              </a:rPr>
              <a:t>B</a:t>
            </a:r>
            <a:r>
              <a:rPr lang="zh-TW" altLang="en-US" sz="2800" b="1" dirty="0">
                <a:solidFill>
                  <a:srgbClr val="BC3057"/>
                </a:solidFill>
                <a:ea typeface="+mj-ea"/>
              </a:rPr>
              <a:t>群</a:t>
            </a:r>
            <a:r>
              <a:rPr lang="zh-TW" altLang="en-US" sz="2800" b="1" dirty="0" smtClean="0">
                <a:solidFill>
                  <a:srgbClr val="BC3057"/>
                </a:solidFill>
                <a:ea typeface="+mj-ea"/>
              </a:rPr>
              <a:t>）</a:t>
            </a:r>
            <a:endParaRPr lang="en-US" altLang="zh-TW" sz="2800" b="1" dirty="0" smtClean="0">
              <a:solidFill>
                <a:srgbClr val="BC3057"/>
              </a:solidFill>
              <a:ea typeface="+mj-ea"/>
            </a:endParaRPr>
          </a:p>
          <a:p>
            <a:r>
              <a:rPr lang="en-US" altLang="zh-TW" sz="2800" b="1" dirty="0" smtClean="0">
                <a:solidFill>
                  <a:srgbClr val="BC3057"/>
                </a:solidFill>
                <a:ea typeface="+mj-ea"/>
              </a:rPr>
              <a:t>(</a:t>
            </a:r>
            <a:r>
              <a:rPr lang="en-US" altLang="zh-TW" sz="2800" b="1" dirty="0">
                <a:solidFill>
                  <a:srgbClr val="BC3057"/>
                </a:solidFill>
                <a:ea typeface="+mj-ea"/>
              </a:rPr>
              <a:t>2)</a:t>
            </a:r>
            <a:r>
              <a:rPr lang="zh-TW" altLang="en-US" sz="2800" b="1" dirty="0">
                <a:solidFill>
                  <a:srgbClr val="BC3057"/>
                </a:solidFill>
                <a:ea typeface="+mj-ea"/>
              </a:rPr>
              <a:t>使用橄欖油等未飽和油脂來烹調或調拌沙拉，少食用飽和性</a:t>
            </a:r>
            <a:r>
              <a:rPr lang="zh-TW" altLang="en-US" sz="2800" b="1" dirty="0" smtClean="0">
                <a:solidFill>
                  <a:srgbClr val="BC3057"/>
                </a:solidFill>
                <a:ea typeface="+mj-ea"/>
              </a:rPr>
              <a:t>脂肪</a:t>
            </a:r>
            <a:endParaRPr lang="en-US" altLang="zh-TW" sz="2800" b="1" dirty="0" smtClean="0">
              <a:solidFill>
                <a:srgbClr val="BC3057"/>
              </a:solidFill>
              <a:ea typeface="+mj-ea"/>
            </a:endParaRPr>
          </a:p>
          <a:p>
            <a:r>
              <a:rPr lang="en-US" altLang="zh-TW" sz="2800" b="1" dirty="0" smtClean="0">
                <a:solidFill>
                  <a:srgbClr val="BC3057"/>
                </a:solidFill>
                <a:ea typeface="+mj-ea"/>
              </a:rPr>
              <a:t>(</a:t>
            </a:r>
            <a:r>
              <a:rPr lang="en-US" altLang="zh-TW" sz="2800" b="1" dirty="0">
                <a:solidFill>
                  <a:srgbClr val="BC3057"/>
                </a:solidFill>
                <a:ea typeface="+mj-ea"/>
              </a:rPr>
              <a:t>3)</a:t>
            </a:r>
            <a:r>
              <a:rPr lang="zh-TW" altLang="en-US" sz="2800" b="1" dirty="0">
                <a:solidFill>
                  <a:srgbClr val="BC3057"/>
                </a:solidFill>
                <a:ea typeface="+mj-ea"/>
              </a:rPr>
              <a:t>多攝取魚類</a:t>
            </a:r>
            <a:r>
              <a:rPr lang="en-US" altLang="zh-TW" sz="2800" b="1" dirty="0">
                <a:solidFill>
                  <a:srgbClr val="BC3057"/>
                </a:solidFill>
                <a:ea typeface="+mj-ea"/>
              </a:rPr>
              <a:t>(</a:t>
            </a:r>
            <a:r>
              <a:rPr lang="zh-TW" altLang="en-US" sz="2800" b="1" dirty="0">
                <a:solidFill>
                  <a:srgbClr val="BC3057"/>
                </a:solidFill>
                <a:ea typeface="+mj-ea"/>
              </a:rPr>
              <a:t>富含</a:t>
            </a:r>
            <a:r>
              <a:rPr lang="en-US" altLang="zh-TW" sz="2800" b="1" dirty="0">
                <a:solidFill>
                  <a:srgbClr val="BC3057"/>
                </a:solidFill>
                <a:ea typeface="+mj-ea"/>
              </a:rPr>
              <a:t>omega-3</a:t>
            </a:r>
            <a:r>
              <a:rPr lang="zh-TW" altLang="en-US" sz="2800" b="1" dirty="0">
                <a:solidFill>
                  <a:srgbClr val="BC3057"/>
                </a:solidFill>
                <a:ea typeface="+mj-ea"/>
              </a:rPr>
              <a:t>脂肪酸之魚類</a:t>
            </a:r>
            <a:r>
              <a:rPr lang="en-US" altLang="zh-TW" sz="2800" b="1" dirty="0" smtClean="0">
                <a:solidFill>
                  <a:srgbClr val="BC3057"/>
                </a:solidFill>
                <a:ea typeface="+mj-ea"/>
              </a:rPr>
              <a:t>)</a:t>
            </a:r>
          </a:p>
          <a:p>
            <a:r>
              <a:rPr lang="en-US" altLang="zh-TW" sz="2800" b="1" dirty="0" smtClean="0">
                <a:solidFill>
                  <a:srgbClr val="BC3057"/>
                </a:solidFill>
                <a:ea typeface="+mj-ea"/>
              </a:rPr>
              <a:t>(</a:t>
            </a:r>
            <a:r>
              <a:rPr lang="en-US" altLang="zh-TW" sz="2800" b="1" dirty="0">
                <a:solidFill>
                  <a:srgbClr val="BC3057"/>
                </a:solidFill>
                <a:ea typeface="+mj-ea"/>
              </a:rPr>
              <a:t>4)</a:t>
            </a:r>
            <a:r>
              <a:rPr lang="zh-TW" altLang="en-US" sz="2800" b="1" dirty="0">
                <a:solidFill>
                  <a:srgbClr val="BC3057"/>
                </a:solidFill>
                <a:ea typeface="+mj-ea"/>
              </a:rPr>
              <a:t>不建議喝酒；有飲酒習慣者可飲用適量葡萄酒，但切勿過量。 </a:t>
            </a:r>
            <a:endParaRPr lang="en-US" altLang="zh-TW" sz="2800" b="1" dirty="0" smtClean="0">
              <a:solidFill>
                <a:srgbClr val="BC3057"/>
              </a:solidFill>
              <a:ea typeface="+mj-ea"/>
            </a:endParaRPr>
          </a:p>
          <a:p>
            <a:r>
              <a:rPr lang="zh-TW" altLang="en-US" sz="2800" b="1" dirty="0" smtClean="0">
                <a:solidFill>
                  <a:srgbClr val="BC3057"/>
                </a:solidFill>
                <a:ea typeface="+mj-ea"/>
              </a:rPr>
              <a:t>*</a:t>
            </a:r>
            <a:r>
              <a:rPr lang="zh-TW" altLang="en-US" sz="2800" b="1" dirty="0">
                <a:solidFill>
                  <a:srgbClr val="BC3057"/>
                </a:solidFill>
                <a:ea typeface="+mj-ea"/>
              </a:rPr>
              <a:t>目前不建議長時間、高劑量從飲食以外的來源進行補充維生素或深海魚油，以免過量而造成副作用</a:t>
            </a:r>
            <a:r>
              <a:rPr lang="zh-TW" altLang="en-US" sz="2800" b="1" dirty="0">
                <a:solidFill>
                  <a:srgbClr val="BC3057"/>
                </a:solidFill>
              </a:rPr>
              <a:t>。</a:t>
            </a:r>
            <a:r>
              <a:rPr lang="zh-TW" altLang="en-US" sz="3200" b="1" dirty="0">
                <a:solidFill>
                  <a:srgbClr val="60266D"/>
                </a:solidFill>
              </a:rPr>
              <a:t>	</a:t>
            </a:r>
          </a:p>
          <a:p>
            <a:endParaRPr kumimoji="1" lang="en-US" altLang="zh-TW" sz="3200" b="1" dirty="0">
              <a:solidFill>
                <a:srgbClr val="60266D"/>
              </a:solidFill>
            </a:endParaRPr>
          </a:p>
        </p:txBody>
      </p:sp>
      <p:pic>
        <p:nvPicPr>
          <p:cNvPr id="6" name="圖片 5" descr="34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214" y="228600"/>
            <a:ext cx="1620938" cy="118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5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>
          <a:xfrm>
            <a:off x="686120" y="510975"/>
            <a:ext cx="7999860" cy="2596319"/>
          </a:xfrm>
        </p:spPr>
        <p:txBody>
          <a:bodyPr/>
          <a:lstStyle/>
          <a:p>
            <a:r>
              <a:rPr kumimoji="1" lang="zh-TW" altLang="en-US" sz="4800" b="1" dirty="0" smtClean="0">
                <a:solidFill>
                  <a:srgbClr val="BC3057"/>
                </a:solidFill>
              </a:rPr>
              <a:t>謝謝聆聽</a:t>
            </a:r>
            <a:r>
              <a:rPr kumimoji="1" lang="en-US" altLang="zh-TW" sz="4800" b="1" dirty="0" smtClean="0">
                <a:solidFill>
                  <a:srgbClr val="BC3057"/>
                </a:solidFill>
              </a:rPr>
              <a:t/>
            </a:r>
            <a:br>
              <a:rPr kumimoji="1" lang="en-US" altLang="zh-TW" sz="4800" b="1" dirty="0" smtClean="0">
                <a:solidFill>
                  <a:srgbClr val="BC3057"/>
                </a:solidFill>
              </a:rPr>
            </a:br>
            <a:r>
              <a:rPr kumimoji="1" lang="zh-TW" altLang="en-US" sz="4800" b="1" dirty="0" smtClean="0">
                <a:solidFill>
                  <a:srgbClr val="BC3057"/>
                </a:solidFill>
              </a:rPr>
              <a:t>祝福大家有美好一天</a:t>
            </a:r>
            <a:endParaRPr kumimoji="1" lang="zh-TW" altLang="en-US" sz="4800" b="1" dirty="0">
              <a:solidFill>
                <a:srgbClr val="BC3057"/>
              </a:solidFill>
            </a:endParaRPr>
          </a:p>
        </p:txBody>
      </p:sp>
      <p:pic>
        <p:nvPicPr>
          <p:cNvPr id="12" name="圖片 11" descr="39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59" y="4394376"/>
            <a:ext cx="2817469" cy="1912502"/>
          </a:xfrm>
          <a:prstGeom prst="rect">
            <a:avLst/>
          </a:prstGeom>
        </p:spPr>
      </p:pic>
      <p:pic>
        <p:nvPicPr>
          <p:cNvPr id="13" name="圖片 12" descr="39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683" y="4394376"/>
            <a:ext cx="2817469" cy="191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7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zh-TW" altLang="en-US" sz="5400" b="1" dirty="0" smtClean="0">
                <a:solidFill>
                  <a:srgbClr val="BC3057"/>
                </a:solidFill>
                <a:latin typeface="+mj-ea"/>
              </a:rPr>
              <a:t>失智人口</a:t>
            </a:r>
            <a:endParaRPr kumimoji="1" lang="zh-TW" altLang="en-US" sz="5400" b="1" dirty="0">
              <a:solidFill>
                <a:srgbClr val="BC3057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世界衛生組織於民國</a:t>
            </a:r>
            <a:r>
              <a:rPr lang="en-US" altLang="zh-TW" sz="4000" b="1" dirty="0">
                <a:solidFill>
                  <a:srgbClr val="BC3057"/>
                </a:solidFill>
                <a:latin typeface="+mj-ea"/>
                <a:ea typeface="+mj-ea"/>
              </a:rPr>
              <a:t>104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</a:rPr>
              <a:t>年</a:t>
            </a:r>
            <a:r>
              <a:rPr lang="en-US" altLang="zh-TW" sz="4000" b="1" dirty="0">
                <a:solidFill>
                  <a:srgbClr val="BC3057"/>
                </a:solidFill>
                <a:latin typeface="+mj-ea"/>
                <a:ea typeface="+mj-ea"/>
              </a:rPr>
              <a:t>3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</a:rPr>
              <a:t>月首度召開部長級失智症會議，</a:t>
            </a:r>
            <a:r>
              <a:rPr lang="en-US" altLang="zh-TW" sz="4000" b="1" dirty="0">
                <a:solidFill>
                  <a:srgbClr val="BC3057"/>
                </a:solidFill>
                <a:latin typeface="+mj-ea"/>
                <a:ea typeface="+mj-ea"/>
              </a:rPr>
              <a:t>WHO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</a:rPr>
              <a:t>官方網站指出全球有</a:t>
            </a:r>
            <a:r>
              <a:rPr lang="en-US" altLang="zh-TW" sz="4000" b="1" dirty="0">
                <a:solidFill>
                  <a:srgbClr val="BC3057"/>
                </a:solidFill>
                <a:latin typeface="+mj-ea"/>
                <a:ea typeface="+mj-ea"/>
              </a:rPr>
              <a:t>4750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</a:rPr>
              <a:t>萬名失智症患者，且以每年增加</a:t>
            </a:r>
            <a:r>
              <a:rPr lang="en-US" altLang="zh-TW" sz="4000" b="1" dirty="0">
                <a:solidFill>
                  <a:srgbClr val="BC3057"/>
                </a:solidFill>
                <a:latin typeface="+mj-ea"/>
                <a:ea typeface="+mj-ea"/>
              </a:rPr>
              <a:t>770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</a:rPr>
              <a:t>萬人的速度成長，也就是每</a:t>
            </a:r>
            <a:r>
              <a:rPr lang="en-US" altLang="zh-TW" sz="4000" b="1" dirty="0">
                <a:solidFill>
                  <a:srgbClr val="BC3057"/>
                </a:solidFill>
                <a:latin typeface="+mj-ea"/>
                <a:ea typeface="+mj-ea"/>
              </a:rPr>
              <a:t>4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</a:rPr>
              <a:t>秒鐘就有一名新罹病者</a:t>
            </a:r>
            <a:r>
              <a:rPr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。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</a:rPr>
              <a:t>	</a:t>
            </a:r>
          </a:p>
          <a:p>
            <a:r>
              <a:rPr kumimoji="1"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換句話說每一百人有一位</a:t>
            </a:r>
            <a:endParaRPr kumimoji="1" lang="zh-TW" altLang="en-US" sz="4000" b="1" dirty="0">
              <a:solidFill>
                <a:srgbClr val="BC3057"/>
              </a:solidFill>
              <a:latin typeface="+mj-ea"/>
              <a:ea typeface="+mj-ea"/>
            </a:endParaRPr>
          </a:p>
        </p:txBody>
      </p:sp>
      <p:pic>
        <p:nvPicPr>
          <p:cNvPr id="4" name="圖片 3" descr="Unknown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096" y="5160837"/>
            <a:ext cx="1668576" cy="95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395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800" b="1" dirty="0">
                <a:solidFill>
                  <a:srgbClr val="BC3057"/>
                </a:solidFill>
                <a:latin typeface="+mj-ea"/>
              </a:rPr>
              <a:t>失智症與正常老化的區別</a:t>
            </a:r>
            <a:endParaRPr kumimoji="1" lang="zh-TW" altLang="en-US" sz="4800" b="1" dirty="0">
              <a:solidFill>
                <a:srgbClr val="BC3057"/>
              </a:solidFill>
              <a:latin typeface="+mj-ea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6233172"/>
              </p:ext>
            </p:extLst>
          </p:nvPr>
        </p:nvGraphicFramePr>
        <p:xfrm>
          <a:off x="810616" y="1307579"/>
          <a:ext cx="7689440" cy="493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08897"/>
                <a:gridCol w="2394262"/>
                <a:gridCol w="3186281"/>
              </a:tblGrid>
              <a:tr h="2081980">
                <a:tc>
                  <a:txBody>
                    <a:bodyPr/>
                    <a:lstStyle/>
                    <a:p>
                      <a:r>
                        <a:rPr lang="zh-TW" altLang="en-US" sz="4000" dirty="0" smtClean="0">
                          <a:latin typeface="+mj-ea"/>
                          <a:ea typeface="+mj-ea"/>
                        </a:rPr>
                        <a:t>老化</a:t>
                      </a:r>
                      <a:endParaRPr lang="zh-TW" altLang="en-US" sz="4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★</a:t>
                      </a:r>
                      <a:r>
                        <a:rPr lang="zh-TW" altLang="en-US" sz="32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可能突然忘記某事，但事後會想起來。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★</a:t>
                      </a:r>
                      <a:r>
                        <a:rPr lang="zh-TW" altLang="en-US" sz="32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若做記憶測試，可能會無法完全記住測試中的物品</a:t>
                      </a:r>
                      <a:r>
                        <a:rPr lang="zh-TW" altLang="en-US" sz="28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lang="zh-TW" altLang="en-US" sz="2800" dirty="0" smtClean="0">
                        <a:latin typeface="+mj-ea"/>
                        <a:ea typeface="+mj-ea"/>
                      </a:endParaRPr>
                    </a:p>
                    <a:p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081980">
                <a:tc>
                  <a:txBody>
                    <a:bodyPr/>
                    <a:lstStyle/>
                    <a:p>
                      <a:r>
                        <a:rPr lang="zh-TW" altLang="en-US" sz="4000" b="1" i="0" dirty="0" smtClean="0">
                          <a:solidFill>
                            <a:srgbClr val="BC3057"/>
                          </a:solidFill>
                          <a:latin typeface="+mj-ea"/>
                          <a:ea typeface="+mj-ea"/>
                        </a:rPr>
                        <a:t>失智</a:t>
                      </a:r>
                      <a:endParaRPr lang="zh-TW" altLang="en-US" sz="4000" b="1" i="0" dirty="0">
                        <a:solidFill>
                          <a:srgbClr val="BC3057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kern="1200" dirty="0" smtClean="0">
                          <a:solidFill>
                            <a:srgbClr val="BC3057"/>
                          </a:solidFill>
                          <a:latin typeface="+mj-ea"/>
                          <a:ea typeface="+mj-ea"/>
                          <a:cs typeface="+mn-cs"/>
                        </a:rPr>
                        <a:t>★</a:t>
                      </a:r>
                      <a:r>
                        <a:rPr lang="zh-TW" altLang="en-US" sz="3200" b="1" i="0" kern="1200" dirty="0" smtClean="0">
                          <a:solidFill>
                            <a:srgbClr val="BC3057"/>
                          </a:solidFill>
                          <a:latin typeface="+mj-ea"/>
                          <a:ea typeface="+mj-ea"/>
                          <a:cs typeface="+mn-cs"/>
                        </a:rPr>
                        <a:t>對於自己說過的話、做過的事，完全忘記</a:t>
                      </a:r>
                      <a:r>
                        <a:rPr lang="zh-TW" altLang="en-US" sz="2800" kern="1200" dirty="0" smtClean="0">
                          <a:solidFill>
                            <a:srgbClr val="BC3057"/>
                          </a:solidFill>
                          <a:latin typeface="+mj-ea"/>
                          <a:ea typeface="+mj-ea"/>
                          <a:cs typeface="+mn-cs"/>
                        </a:rPr>
                        <a:t>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rgbClr val="BC3057"/>
                          </a:solidFill>
                          <a:latin typeface="+mj-ea"/>
                          <a:ea typeface="+mj-ea"/>
                          <a:cs typeface="+mn-cs"/>
                        </a:rPr>
                        <a:t>★</a:t>
                      </a:r>
                      <a:r>
                        <a:rPr lang="zh-TW" altLang="en-US" sz="3200" b="1" i="0" kern="1200" dirty="0" smtClean="0">
                          <a:solidFill>
                            <a:srgbClr val="BC3057"/>
                          </a:solidFill>
                          <a:latin typeface="+mj-ea"/>
                          <a:ea typeface="+mj-ea"/>
                          <a:cs typeface="+mn-cs"/>
                        </a:rPr>
                        <a:t>無法記住記憶測試中的物品，甚至完全忘記自己做過測試。</a:t>
                      </a:r>
                      <a:endParaRPr lang="zh-TW" altLang="en-US" sz="3200" b="1" i="0" dirty="0" smtClean="0">
                        <a:solidFill>
                          <a:srgbClr val="BC3057"/>
                        </a:solidFill>
                        <a:latin typeface="+mj-ea"/>
                        <a:ea typeface="+mj-ea"/>
                      </a:endParaRPr>
                    </a:p>
                    <a:p>
                      <a:endParaRPr lang="zh-TW" altLang="en-US" sz="2800" dirty="0">
                        <a:solidFill>
                          <a:srgbClr val="BC3057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78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5394" y="-251458"/>
            <a:ext cx="7570787" cy="1480866"/>
          </a:xfrm>
        </p:spPr>
        <p:txBody>
          <a:bodyPr/>
          <a:lstStyle/>
          <a:p>
            <a:r>
              <a:rPr kumimoji="1" lang="zh-TW" altLang="en-US" sz="6000" b="1" dirty="0" smtClean="0"/>
              <a:t>預防失智症</a:t>
            </a:r>
            <a:endParaRPr kumimoji="1" lang="zh-TW" altLang="en-US" sz="6000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553978" y="1765838"/>
            <a:ext cx="8485308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保持好奇心</a:t>
            </a:r>
            <a:r>
              <a:rPr kumimoji="1" lang="en-US" altLang="zh-TW" sz="4000" b="1" dirty="0">
                <a:solidFill>
                  <a:srgbClr val="BC3057"/>
                </a:solidFill>
                <a:latin typeface="+mj-ea"/>
                <a:ea typeface="+mj-ea"/>
              </a:rPr>
              <a:t> </a:t>
            </a:r>
            <a:r>
              <a:rPr kumimoji="1" lang="en-US" altLang="zh-TW" sz="4000" b="1" dirty="0" smtClean="0">
                <a:solidFill>
                  <a:srgbClr val="BC3057"/>
                </a:solidFill>
                <a:latin typeface="+mj-ea"/>
                <a:ea typeface="+mj-ea"/>
              </a:rPr>
              <a:t>        </a:t>
            </a:r>
            <a:r>
              <a:rPr kumimoji="1"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接觸新事物</a:t>
            </a:r>
            <a:endParaRPr kumimoji="1" lang="en-US" altLang="zh-TW" sz="40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r>
              <a:rPr kumimoji="1"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參加課程</a:t>
            </a:r>
            <a:r>
              <a:rPr kumimoji="1" lang="en-US" altLang="zh-TW" sz="4000" b="1" dirty="0">
                <a:solidFill>
                  <a:srgbClr val="BC3057"/>
                </a:solidFill>
                <a:latin typeface="+mj-ea"/>
                <a:ea typeface="+mj-ea"/>
              </a:rPr>
              <a:t> </a:t>
            </a:r>
            <a:r>
              <a:rPr kumimoji="1" lang="en-US" altLang="zh-TW" sz="4000" b="1" dirty="0" smtClean="0">
                <a:solidFill>
                  <a:srgbClr val="BC3057"/>
                </a:solidFill>
                <a:latin typeface="+mj-ea"/>
                <a:ea typeface="+mj-ea"/>
              </a:rPr>
              <a:t>            </a:t>
            </a:r>
            <a:r>
              <a:rPr kumimoji="1"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學習新知</a:t>
            </a:r>
            <a:endParaRPr kumimoji="1" lang="en-US" altLang="zh-TW" sz="40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endParaRPr kumimoji="1" lang="en-US" altLang="zh-TW" sz="4000" b="1" dirty="0">
              <a:solidFill>
                <a:srgbClr val="BC3057"/>
              </a:solidFill>
              <a:latin typeface="+mj-ea"/>
              <a:ea typeface="+mj-ea"/>
            </a:endParaRPr>
          </a:p>
          <a:p>
            <a:r>
              <a:rPr kumimoji="1"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多運動</a:t>
            </a:r>
            <a:r>
              <a:rPr kumimoji="1" lang="en-US" altLang="zh-TW" sz="4000" b="1" dirty="0" smtClean="0">
                <a:solidFill>
                  <a:srgbClr val="BC3057"/>
                </a:solidFill>
                <a:latin typeface="+mj-ea"/>
                <a:ea typeface="+mj-ea"/>
              </a:rPr>
              <a:t>            </a:t>
            </a:r>
            <a:r>
              <a:rPr kumimoji="1"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每周規律</a:t>
            </a:r>
            <a:r>
              <a:rPr kumimoji="1" lang="en-US" altLang="zh-TW" sz="4000" b="1" dirty="0" smtClean="0">
                <a:solidFill>
                  <a:srgbClr val="BC3057"/>
                </a:solidFill>
                <a:latin typeface="+mj-ea"/>
                <a:ea typeface="+mj-ea"/>
              </a:rPr>
              <a:t>2</a:t>
            </a:r>
            <a:r>
              <a:rPr kumimoji="1"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次以上運動</a:t>
            </a:r>
            <a:endParaRPr kumimoji="1" lang="en-US" altLang="zh-TW" sz="40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r>
              <a:rPr kumimoji="1" lang="en-US" altLang="zh-TW" sz="4000" b="1" dirty="0" smtClean="0">
                <a:solidFill>
                  <a:srgbClr val="BC3057"/>
                </a:solidFill>
                <a:latin typeface="+mj-ea"/>
                <a:ea typeface="+mj-ea"/>
              </a:rPr>
              <a:t>                         </a:t>
            </a:r>
            <a:r>
              <a:rPr kumimoji="1"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風險降低</a:t>
            </a:r>
            <a:r>
              <a:rPr kumimoji="1" lang="en-US" altLang="zh-TW" sz="4000" b="1" dirty="0" smtClean="0">
                <a:solidFill>
                  <a:srgbClr val="BC3057"/>
                </a:solidFill>
                <a:latin typeface="+mj-ea"/>
                <a:ea typeface="+mj-ea"/>
              </a:rPr>
              <a:t>6</a:t>
            </a:r>
            <a:r>
              <a:rPr kumimoji="1"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成</a:t>
            </a:r>
            <a:endParaRPr kumimoji="1" lang="en-US" altLang="zh-TW" sz="40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r>
              <a:rPr kumimoji="1"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多動腦</a:t>
            </a:r>
            <a:endParaRPr kumimoji="1" lang="en-US" altLang="zh-TW" sz="40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endParaRPr kumimoji="1" lang="en-US" altLang="zh-TW" sz="3600" b="1" dirty="0">
              <a:solidFill>
                <a:srgbClr val="BC3057"/>
              </a:solidFill>
              <a:latin typeface="+mj-ea"/>
              <a:ea typeface="+mj-ea"/>
            </a:endParaRPr>
          </a:p>
          <a:p>
            <a:endParaRPr kumimoji="1" lang="en-US" altLang="zh-TW" sz="3600" b="1" dirty="0" smtClean="0">
              <a:solidFill>
                <a:srgbClr val="BC3057"/>
              </a:solidFill>
              <a:latin typeface="+mj-ea"/>
              <a:ea typeface="+mj-ea"/>
            </a:endParaRPr>
          </a:p>
        </p:txBody>
      </p:sp>
      <p:pic>
        <p:nvPicPr>
          <p:cNvPr id="5" name="圖片 4" descr="33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15" y="412038"/>
            <a:ext cx="925524" cy="817369"/>
          </a:xfrm>
          <a:prstGeom prst="rect">
            <a:avLst/>
          </a:prstGeom>
        </p:spPr>
      </p:pic>
      <p:pic>
        <p:nvPicPr>
          <p:cNvPr id="6" name="圖片 5" descr="33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511" y="412038"/>
            <a:ext cx="837670" cy="81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57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65708"/>
          </a:xfrm>
        </p:spPr>
        <p:txBody>
          <a:bodyPr>
            <a:normAutofit fontScale="90000"/>
          </a:bodyPr>
          <a:lstStyle/>
          <a:p>
            <a:r>
              <a:rPr kumimoji="1" lang="zh-TW" altLang="en-US" sz="6000" b="1" dirty="0" smtClean="0"/>
              <a:t>維持正常體重</a:t>
            </a:r>
            <a:endParaRPr kumimoji="1" lang="zh-TW" altLang="en-US" sz="6000" b="1" dirty="0"/>
          </a:p>
        </p:txBody>
      </p:sp>
      <p:sp>
        <p:nvSpPr>
          <p:cNvPr id="3" name="矩形 2"/>
          <p:cNvSpPr/>
          <p:nvPr/>
        </p:nvSpPr>
        <p:spPr>
          <a:xfrm>
            <a:off x="662070" y="2121066"/>
            <a:ext cx="61959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</a:rPr>
              <a:t>避免肥胖、過重或過瘦，維持健康體位</a:t>
            </a:r>
            <a:r>
              <a:rPr lang="en-US" altLang="zh-TW" sz="4000" b="1" dirty="0">
                <a:solidFill>
                  <a:srgbClr val="BC3057"/>
                </a:solidFill>
                <a:latin typeface="+mj-ea"/>
                <a:ea typeface="+mj-ea"/>
              </a:rPr>
              <a:t>(18.5≦BMI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</a:rPr>
              <a:t>＜</a:t>
            </a:r>
            <a:r>
              <a:rPr lang="en-US" altLang="zh-TW" sz="4000" b="1" dirty="0">
                <a:solidFill>
                  <a:srgbClr val="BC3057"/>
                </a:solidFill>
                <a:latin typeface="+mj-ea"/>
                <a:ea typeface="+mj-ea"/>
              </a:rPr>
              <a:t>24)</a:t>
            </a:r>
            <a:r>
              <a:rPr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。</a:t>
            </a:r>
            <a:endParaRPr lang="en-US" altLang="zh-TW" sz="4000" b="1" dirty="0" smtClean="0">
              <a:solidFill>
                <a:srgbClr val="BC3057"/>
              </a:solidFill>
              <a:latin typeface="+mj-ea"/>
              <a:ea typeface="+mj-ea"/>
            </a:endParaRPr>
          </a:p>
          <a:p>
            <a:endParaRPr lang="en-US" altLang="zh-TW" sz="4000" b="1" dirty="0">
              <a:solidFill>
                <a:srgbClr val="BC3057"/>
              </a:solidFill>
              <a:latin typeface="+mj-ea"/>
              <a:ea typeface="+mj-ea"/>
            </a:endParaRPr>
          </a:p>
          <a:p>
            <a:r>
              <a:rPr lang="zh-TW" altLang="en-US" sz="4000" b="1" dirty="0" smtClean="0">
                <a:solidFill>
                  <a:srgbClr val="BC3057"/>
                </a:solidFill>
                <a:latin typeface="+mj-ea"/>
                <a:ea typeface="+mj-ea"/>
              </a:rPr>
              <a:t>老年</a:t>
            </a:r>
            <a:r>
              <a:rPr lang="zh-TW" altLang="en-US" sz="4000" b="1" dirty="0">
                <a:solidFill>
                  <a:srgbClr val="BC3057"/>
                </a:solidFill>
                <a:latin typeface="+mj-ea"/>
                <a:ea typeface="+mj-ea"/>
              </a:rPr>
              <a:t>人不宜過瘦。</a:t>
            </a:r>
            <a:r>
              <a:rPr lang="zh-TW" altLang="en-US" dirty="0"/>
              <a:t>	</a:t>
            </a:r>
          </a:p>
        </p:txBody>
      </p:sp>
      <p:pic>
        <p:nvPicPr>
          <p:cNvPr id="4" name="圖片 3" descr="789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084" y="425673"/>
            <a:ext cx="1153155" cy="864866"/>
          </a:xfrm>
          <a:prstGeom prst="rect">
            <a:avLst/>
          </a:prstGeom>
        </p:spPr>
      </p:pic>
      <p:pic>
        <p:nvPicPr>
          <p:cNvPr id="5" name="圖片 4" descr="789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47" y="425673"/>
            <a:ext cx="1153155" cy="86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061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39688"/>
            <a:ext cx="8632825" cy="6067425"/>
          </a:xfrm>
        </p:spPr>
        <p:txBody>
          <a:bodyPr>
            <a:normAutofit fontScale="90000"/>
          </a:bodyPr>
          <a:lstStyle/>
          <a:p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>   </a:t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en-US" altLang="zh-TW" sz="1800" b="1" dirty="0" smtClean="0"/>
              <a:t/>
            </a:r>
            <a:br>
              <a:rPr lang="en-US" altLang="zh-TW" sz="1800" b="1" dirty="0" smtClean="0"/>
            </a:br>
            <a:r>
              <a:rPr lang="en-US" altLang="zh-TW" sz="1800" b="1" dirty="0"/>
              <a:t/>
            </a:r>
            <a:br>
              <a:rPr lang="en-US" altLang="zh-TW" sz="1800" b="1" dirty="0"/>
            </a:br>
            <a:r>
              <a:rPr lang="zh-TW" altLang="en-US" sz="5400" b="1" dirty="0" smtClean="0"/>
              <a:t>遠離失智症危險因子</a:t>
            </a:r>
            <a:r>
              <a:rPr lang="en-US" altLang="zh-TW" sz="5400" b="1" dirty="0" smtClean="0"/>
              <a:t>(</a:t>
            </a:r>
            <a:r>
              <a:rPr lang="zh-TW" altLang="en-US" sz="5400" b="1" dirty="0" smtClean="0"/>
              <a:t>避凶</a:t>
            </a:r>
            <a:r>
              <a:rPr lang="en-US" altLang="zh-TW" sz="5400" b="1" dirty="0" smtClean="0"/>
              <a:t>)</a:t>
            </a:r>
            <a:br>
              <a:rPr lang="en-US" altLang="zh-TW" sz="5400" b="1" dirty="0" smtClean="0"/>
            </a:br>
            <a:r>
              <a:rPr lang="zh-TW" altLang="en-US" sz="5400" dirty="0" smtClean="0"/>
              <a:t>	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b="1" dirty="0" smtClean="0">
                <a:solidFill>
                  <a:srgbClr val="BC3057"/>
                </a:solidFill>
                <a:latin typeface="+mj-ea"/>
              </a:rPr>
              <a:t>高血壓、糖尿病</a:t>
            </a:r>
            <a:r>
              <a:rPr lang="en-US" altLang="zh-TW" sz="4000" b="1" dirty="0" smtClean="0">
                <a:solidFill>
                  <a:srgbClr val="BC3057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rgbClr val="BC3057"/>
                </a:solidFill>
                <a:latin typeface="+mj-ea"/>
              </a:rPr>
            </a:br>
            <a:r>
              <a:rPr lang="zh-TW" altLang="en-US" sz="4000" b="1" dirty="0" smtClean="0">
                <a:solidFill>
                  <a:srgbClr val="BC3057"/>
                </a:solidFill>
                <a:latin typeface="+mj-ea"/>
              </a:rPr>
              <a:t>心臟血管疾病腦中風</a:t>
            </a:r>
            <a:r>
              <a:rPr lang="en-US" altLang="zh-TW" sz="4000" b="1" dirty="0" smtClean="0">
                <a:solidFill>
                  <a:srgbClr val="BC3057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rgbClr val="BC3057"/>
                </a:solidFill>
                <a:latin typeface="+mj-ea"/>
              </a:rPr>
            </a:br>
            <a:r>
              <a:rPr lang="zh-TW" altLang="en-US" sz="4000" b="1" dirty="0" smtClean="0">
                <a:solidFill>
                  <a:srgbClr val="BC3057"/>
                </a:solidFill>
                <a:latin typeface="+mj-ea"/>
              </a:rPr>
              <a:t>都會增加阿茲海默症的風險</a:t>
            </a:r>
            <a:r>
              <a:rPr lang="zh-TW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。</a:t>
            </a:r>
            <a:br>
              <a:rPr lang="zh-TW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r>
              <a:rPr lang="zh-TW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	</a:t>
            </a:r>
            <a:br>
              <a:rPr lang="zh-TW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endParaRPr kumimoji="1" lang="zh-TW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3" name="圖片 2" descr="203.jp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264" y="1377828"/>
            <a:ext cx="2310490" cy="148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31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zh-TW" altLang="en-US" sz="5400" b="1" dirty="0" smtClean="0"/>
              <a:t>其他</a:t>
            </a:r>
            <a:endParaRPr kumimoji="1" lang="zh-TW" altLang="en-US" sz="5400" b="1" dirty="0"/>
          </a:p>
        </p:txBody>
      </p:sp>
      <p:sp>
        <p:nvSpPr>
          <p:cNvPr id="3" name="矩形 2"/>
          <p:cNvSpPr/>
          <p:nvPr/>
        </p:nvSpPr>
        <p:spPr>
          <a:xfrm>
            <a:off x="770163" y="1688747"/>
            <a:ext cx="687742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BC3057"/>
                </a:solidFill>
                <a:latin typeface="+mj-ea"/>
                <a:ea typeface="+mj-ea"/>
              </a:rPr>
              <a:t>嚴重頭部外傷是阿茲海默症危險因子之一，腦部曾經受到重創的人罹患阿茲海默症的風險是一般人的</a:t>
            </a:r>
            <a:r>
              <a:rPr lang="en-US" altLang="zh-TW" sz="3600" b="1" dirty="0">
                <a:solidFill>
                  <a:srgbClr val="BC3057"/>
                </a:solidFill>
                <a:latin typeface="+mj-ea"/>
                <a:ea typeface="+mj-ea"/>
              </a:rPr>
              <a:t>4</a:t>
            </a:r>
            <a:r>
              <a:rPr lang="zh-TW" altLang="en-US" sz="3600" b="1" dirty="0">
                <a:solidFill>
                  <a:srgbClr val="BC3057"/>
                </a:solidFill>
                <a:latin typeface="+mj-ea"/>
                <a:ea typeface="+mj-ea"/>
              </a:rPr>
              <a:t>倍以上</a:t>
            </a:r>
            <a:r>
              <a:rPr lang="zh-TW" altLang="en-US" sz="3600" b="1" dirty="0" smtClean="0">
                <a:solidFill>
                  <a:srgbClr val="BC3057"/>
                </a:solidFill>
                <a:latin typeface="+mj-ea"/>
                <a:ea typeface="+mj-ea"/>
              </a:rPr>
              <a:t>。</a:t>
            </a:r>
            <a:endParaRPr lang="en-US" altLang="zh-TW" sz="3600" b="1" dirty="0">
              <a:solidFill>
                <a:srgbClr val="BC3057"/>
              </a:solidFill>
              <a:latin typeface="+mj-ea"/>
              <a:ea typeface="+mj-ea"/>
            </a:endParaRPr>
          </a:p>
          <a:p>
            <a:r>
              <a:rPr lang="zh-TW" altLang="en-US" sz="3600" b="1" dirty="0">
                <a:solidFill>
                  <a:srgbClr val="BC3057"/>
                </a:solidFill>
                <a:latin typeface="+mj-ea"/>
                <a:ea typeface="+mj-ea"/>
              </a:rPr>
              <a:t>抽菸是阿茲海默症的危險因子，相對風險上升近</a:t>
            </a:r>
            <a:r>
              <a:rPr lang="en-US" altLang="zh-TW" sz="3600" b="1" dirty="0">
                <a:solidFill>
                  <a:srgbClr val="BC3057"/>
                </a:solidFill>
                <a:latin typeface="+mj-ea"/>
                <a:ea typeface="+mj-ea"/>
              </a:rPr>
              <a:t>2</a:t>
            </a:r>
            <a:r>
              <a:rPr lang="zh-TW" altLang="en-US" sz="3600" b="1" dirty="0">
                <a:solidFill>
                  <a:srgbClr val="BC3057"/>
                </a:solidFill>
                <a:latin typeface="+mj-ea"/>
                <a:ea typeface="+mj-ea"/>
              </a:rPr>
              <a:t>倍，而戒煙可降低風險。持續抽菸的人每年認知功能退化的速度較快</a:t>
            </a:r>
            <a:r>
              <a:rPr lang="zh-TW" altLang="en-US" sz="2800" b="1" dirty="0"/>
              <a:t>。</a:t>
            </a:r>
          </a:p>
          <a:p>
            <a:endParaRPr lang="zh-TW" altLang="en-US" sz="2800" dirty="0"/>
          </a:p>
          <a:p>
            <a:endParaRPr lang="zh-TW" altLang="en-US" sz="2800" dirty="0"/>
          </a:p>
        </p:txBody>
      </p:sp>
      <p:pic>
        <p:nvPicPr>
          <p:cNvPr id="4" name="圖片 3" descr="49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587" y="228600"/>
            <a:ext cx="1520035" cy="124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4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	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/>
              <a:t>	</a:t>
            </a:r>
            <a:br>
              <a:rPr lang="zh-TW" altLang="en-US" sz="6000" dirty="0"/>
            </a:br>
            <a:r>
              <a:rPr lang="zh-TW" altLang="en-US" sz="5400" b="1" dirty="0"/>
              <a:t>機器人與法蘭克</a:t>
            </a:r>
            <a:endParaRPr kumimoji="1" lang="zh-TW" altLang="en-US" sz="6000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pic>
        <p:nvPicPr>
          <p:cNvPr id="5" name="圖片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233" y="1929082"/>
            <a:ext cx="5661376" cy="416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6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簡報1">
  <a:themeElements>
    <a:clrScheme name="典雅色系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簡報1.thmx</Template>
  <TotalTime>717</TotalTime>
  <Words>323</Words>
  <Application>Microsoft Macintosh PowerPoint</Application>
  <PresentationFormat>如螢幕大小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簡報1</vt:lpstr>
      <vt:lpstr>生命教育電影讀書會</vt:lpstr>
      <vt:lpstr>地中海飲食</vt:lpstr>
      <vt:lpstr>失智人口</vt:lpstr>
      <vt:lpstr>失智症與正常老化的區別</vt:lpstr>
      <vt:lpstr>預防失智症</vt:lpstr>
      <vt:lpstr>維持正常體重</vt:lpstr>
      <vt:lpstr>                                     遠離失智症危險因子(避凶)      高血壓、糖尿病 心臟血管疾病腦中風 都會增加阿茲海默症的風險。   </vt:lpstr>
      <vt:lpstr>其他</vt:lpstr>
      <vt:lpstr>        機器人與法蘭克</vt:lpstr>
      <vt:lpstr>劇情簡介</vt:lpstr>
      <vt:lpstr>電影簡介</vt:lpstr>
      <vt:lpstr>主要人物介紹</vt:lpstr>
      <vt:lpstr>（法蘭克與機器人）</vt:lpstr>
      <vt:lpstr>法蘭克兒子</vt:lpstr>
      <vt:lpstr>法蘭克女兒</vt:lpstr>
      <vt:lpstr> 觀賞電影</vt:lpstr>
      <vt:lpstr>討論劇情</vt:lpstr>
      <vt:lpstr>                親子衝突篇</vt:lpstr>
      <vt:lpstr>討論分享</vt:lpstr>
      <vt:lpstr>謝謝聆聽 祝福大家有美好一天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didi wu</dc:creator>
  <cp:lastModifiedBy>didi wu</cp:lastModifiedBy>
  <cp:revision>60</cp:revision>
  <cp:lastPrinted>2015-09-30T12:00:09Z</cp:lastPrinted>
  <dcterms:created xsi:type="dcterms:W3CDTF">2015-09-26T02:30:21Z</dcterms:created>
  <dcterms:modified xsi:type="dcterms:W3CDTF">2016-08-24T14:15:20Z</dcterms:modified>
</cp:coreProperties>
</file>